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286_0.xml" ContentType="application/vnd.ms-powerpoint.comments+xml"/>
  <Override PartName="/ppt/notesSlides/notesSlide2.xml" ContentType="application/vnd.openxmlformats-officedocument.presentationml.notesSlide+xml"/>
  <Override PartName="/ppt/comments/modernComment_287_9E4AC456.xml" ContentType="application/vnd.ms-powerpoint.comments+xml"/>
  <Override PartName="/ppt/notesSlides/notesSlide3.xml" ContentType="application/vnd.openxmlformats-officedocument.presentationml.notesSlide+xml"/>
  <Override PartName="/ppt/comments/modernComment_28B_0.xml" ContentType="application/vnd.ms-powerpoint.comments+xml"/>
  <Override PartName="/ppt/notesSlides/notesSlide4.xml" ContentType="application/vnd.openxmlformats-officedocument.presentationml.notesSlide+xml"/>
  <Override PartName="/ppt/comments/modernComment_288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9A_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F4_0.xml" ContentType="application/vnd.ms-powerpoint.comments+xml"/>
  <Override PartName="/ppt/notesSlides/notesSlide9.xml" ContentType="application/vnd.openxmlformats-officedocument.presentationml.notesSlide+xml"/>
  <Override PartName="/ppt/comments/modernComment_22F_0.xml" ContentType="application/vnd.ms-powerpoint.comments+xml"/>
  <Override PartName="/ppt/notesSlides/notesSlide10.xml" ContentType="application/vnd.openxmlformats-officedocument.presentationml.notesSlide+xml"/>
  <Override PartName="/ppt/comments/modernComment_29D_C2CE9B99.xml" ContentType="application/vnd.ms-powerpoint.comments+xml"/>
  <Override PartName="/ppt/notesSlides/notesSlide11.xml" ContentType="application/vnd.openxmlformats-officedocument.presentationml.notesSlide+xml"/>
  <Override PartName="/ppt/comments/modernComment_243_0.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9C_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297_0.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15_E905DFD6.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646" r:id="rId5"/>
    <p:sldId id="647" r:id="rId6"/>
    <p:sldId id="651" r:id="rId7"/>
    <p:sldId id="648" r:id="rId8"/>
    <p:sldId id="536" r:id="rId9"/>
    <p:sldId id="666" r:id="rId10"/>
    <p:sldId id="545" r:id="rId11"/>
    <p:sldId id="500" r:id="rId12"/>
    <p:sldId id="559" r:id="rId13"/>
    <p:sldId id="669" r:id="rId14"/>
    <p:sldId id="579" r:id="rId15"/>
    <p:sldId id="578" r:id="rId16"/>
    <p:sldId id="668" r:id="rId17"/>
    <p:sldId id="586" r:id="rId18"/>
    <p:sldId id="592" r:id="rId19"/>
    <p:sldId id="656" r:id="rId20"/>
    <p:sldId id="659" r:id="rId21"/>
    <p:sldId id="660" r:id="rId22"/>
    <p:sldId id="667" r:id="rId23"/>
    <p:sldId id="661" r:id="rId24"/>
    <p:sldId id="662" r:id="rId25"/>
    <p:sldId id="663" r:id="rId26"/>
    <p:sldId id="664" r:id="rId27"/>
    <p:sldId id="665" r:id="rId28"/>
    <p:sldId id="277" r:id="rId29"/>
    <p:sldId id="640" r:id="rId30"/>
    <p:sldId id="580" r:id="rId31"/>
    <p:sldId id="583" r:id="rId32"/>
    <p:sldId id="654"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9EC975-BCA6-6619-7D4A-6D2DE169BE73}" name="Heather Case" initials="HC" userId="S::h.case@hemophiliafed.org::e85a8a4b-68a9-4607-8fe3-f3298f151b1d" providerId="AD"/>
  <p188:author id="{B4E1A8D8-A4A2-4697-C16F-3B681DF0C16D}" name="Keirsten Shaffer" initials="KS" userId="S::k.shaffer@hemophiliafed.org::c3e4593f-00d4-4281-b406-47a7be4f47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2317"/>
    <a:srgbClr val="00355F"/>
    <a:srgbClr val="4E84C4"/>
    <a:srgbClr val="A2C73A"/>
    <a:srgbClr val="5AC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10" autoAdjust="0"/>
    <p:restoredTop sz="93792" autoAdjust="0"/>
  </p:normalViewPr>
  <p:slideViewPr>
    <p:cSldViewPr>
      <p:cViewPr varScale="1">
        <p:scale>
          <a:sx n="86" d="100"/>
          <a:sy n="86" d="100"/>
        </p:scale>
        <p:origin x="78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96"/>
    </p:cViewPr>
  </p:sorterViewPr>
  <p:notesViewPr>
    <p:cSldViewPr>
      <p:cViewPr>
        <p:scale>
          <a:sx n="50" d="100"/>
          <a:sy n="50" d="100"/>
        </p:scale>
        <p:origin x="3312" y="116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15_E905DFD6.xml><?xml version="1.0" encoding="utf-8"?>
<p188:cmLst xmlns:a="http://schemas.openxmlformats.org/drawingml/2006/main" xmlns:r="http://schemas.openxmlformats.org/officeDocument/2006/relationships" xmlns:p188="http://schemas.microsoft.com/office/powerpoint/2018/8/main">
  <p188:cm id="{6E046E99-DC82-E643-8E4F-F1C5FBE5F896}" authorId="{B4E1A8D8-A4A2-4697-C16F-3B681DF0C16D}" created="2022-12-15T14:32:30.760">
    <pc:sldMkLst xmlns:pc="http://schemas.microsoft.com/office/powerpoint/2013/main/command">
      <pc:docMk/>
      <pc:sldMk cId="3909476310" sldId="277"/>
    </pc:sldMkLst>
    <p188:txBody>
      <a:bodyPr/>
      <a:lstStyle/>
      <a:p>
        <a:r>
          <a:rPr lang="en-US"/>
          <a:t>COMS will redesign this page</a:t>
        </a:r>
      </a:p>
    </p188:txBody>
  </p188:cm>
</p188:cmLst>
</file>

<file path=ppt/comments/modernComment_1F4_0.xml><?xml version="1.0" encoding="utf-8"?>
<p188:cmLst xmlns:a="http://schemas.openxmlformats.org/drawingml/2006/main" xmlns:r="http://schemas.openxmlformats.org/officeDocument/2006/relationships" xmlns:p188="http://schemas.microsoft.com/office/powerpoint/2018/8/main">
  <p188:cm id="{B3097E4B-2336-4A4C-88F2-FDA5EB099B96}" authorId="{B4E1A8D8-A4A2-4697-C16F-3B681DF0C16D}" created="2022-12-15T14:19:17.960">
    <ac:txMkLst xmlns:ac="http://schemas.microsoft.com/office/drawing/2013/main/command">
      <pc:docMk xmlns:pc="http://schemas.microsoft.com/office/powerpoint/2013/main/command"/>
      <pc:sldMk xmlns:pc="http://schemas.microsoft.com/office/powerpoint/2013/main/command" cId="0" sldId="500"/>
      <ac:spMk id="8" creationId="{1CD62305-C9B5-4614-AD1A-574F4CBC0B54}"/>
      <ac:txMk cp="0" len="30">
        <ac:context len="31" hash="2838400696"/>
      </ac:txMk>
    </ac:txMkLst>
    <p188:pos x="3950677" y="674076"/>
    <p188:txBody>
      <a:bodyPr/>
      <a:lstStyle/>
      <a:p>
        <a:r>
          <a:rPr lang="en-US"/>
          <a:t>Is this supposed to be the teen's photo or a photo of a joint bleed?</a:t>
        </a:r>
      </a:p>
    </p188:txBody>
  </p188:cm>
  <p188:cm id="{67A7090E-E5D4-4F45-B156-B0E998B0AD23}" authorId="{B4E1A8D8-A4A2-4697-C16F-3B681DF0C16D}" created="2022-12-15T14:27:03.861">
    <ac:deMkLst xmlns:ac="http://schemas.microsoft.com/office/drawing/2013/main/command">
      <pc:docMk xmlns:pc="http://schemas.microsoft.com/office/powerpoint/2013/main/command"/>
      <pc:sldMk xmlns:pc="http://schemas.microsoft.com/office/powerpoint/2013/main/command" cId="0" sldId="500"/>
      <ac:spMk id="3" creationId="{17FC8ADF-E0DE-4FD7-B722-C1053F9CA549}"/>
    </ac:deMkLst>
    <p188:txBody>
      <a:bodyPr/>
      <a:lstStyle/>
      <a:p>
        <a:r>
          <a:rPr lang="en-US"/>
          <a:t>Do we need to insert the name 3x?</a:t>
        </a:r>
      </a:p>
    </p188:txBody>
  </p188:cm>
</p188:cmLst>
</file>

<file path=ppt/comments/modernComment_22F_0.xml><?xml version="1.0" encoding="utf-8"?>
<p188:cmLst xmlns:a="http://schemas.openxmlformats.org/drawingml/2006/main" xmlns:r="http://schemas.openxmlformats.org/officeDocument/2006/relationships" xmlns:p188="http://schemas.microsoft.com/office/powerpoint/2018/8/main">
  <p188:cm id="{A162406E-656F-2743-A46D-F84959CE021D}" authorId="{B4E1A8D8-A4A2-4697-C16F-3B681DF0C16D}" created="2022-12-15T14:27:27.915">
    <ac:deMkLst xmlns:ac="http://schemas.microsoft.com/office/drawing/2013/main/command">
      <pc:docMk xmlns:pc="http://schemas.microsoft.com/office/powerpoint/2013/main/command"/>
      <pc:sldMk xmlns:pc="http://schemas.microsoft.com/office/powerpoint/2013/main/command" cId="0" sldId="559"/>
      <ac:spMk id="7" creationId="{77CBC616-A8E5-4016-8850-34D488C751B6}"/>
    </ac:deMkLst>
    <p188:replyLst>
      <p188:reply id="{822FB73E-E2EA-4CC3-A35C-7BD4FDCB9B67}" authorId="{179EC975-BCA6-6619-7D4A-6D2DE169BE73}" created="2022-12-15T15:14:46.145">
        <p188:txBody>
          <a:bodyPr/>
          <a:lstStyle/>
          <a:p>
            <a:r>
              <a:rPr lang="en-US"/>
              <a:t>Let's not have a photo- this slide is already very text heavy
</a:t>
            </a:r>
          </a:p>
        </p188:txBody>
      </p188:reply>
    </p188:replyLst>
    <p188:txBody>
      <a:bodyPr/>
      <a:lstStyle/>
      <a:p>
        <a:r>
          <a:rPr lang="en-US"/>
          <a:t>Are we missing a photo?</a:t>
        </a:r>
      </a:p>
    </p188:txBody>
  </p188:cm>
</p188:cmLst>
</file>

<file path=ppt/comments/modernComment_243_0.xml><?xml version="1.0" encoding="utf-8"?>
<p188:cmLst xmlns:a="http://schemas.openxmlformats.org/drawingml/2006/main" xmlns:r="http://schemas.openxmlformats.org/officeDocument/2006/relationships" xmlns:p188="http://schemas.microsoft.com/office/powerpoint/2018/8/main">
  <p188:cm id="{0791C660-7F29-E64F-A104-576C698147C3}" authorId="{B4E1A8D8-A4A2-4697-C16F-3B681DF0C16D}" created="2022-12-15T14:29:06.765">
    <ac:deMkLst xmlns:ac="http://schemas.microsoft.com/office/drawing/2013/main/command">
      <pc:docMk xmlns:pc="http://schemas.microsoft.com/office/powerpoint/2013/main/command"/>
      <pc:sldMk xmlns:pc="http://schemas.microsoft.com/office/powerpoint/2013/main/command" cId="0" sldId="579"/>
      <ac:spMk id="4" creationId="{D8E2A891-5D28-4CCC-A9AF-59628FA1E289}"/>
    </ac:deMkLst>
    <p188:replyLst>
      <p188:reply id="{3E9048E3-A7B4-4E0D-8360-3EBFF12E929B}" authorId="{179EC975-BCA6-6619-7D4A-6D2DE169BE73}" created="2022-12-15T15:19:51.835">
        <p188:txBody>
          <a:bodyPr/>
          <a:lstStyle/>
          <a:p>
            <a:r>
              <a:rPr lang="en-US"/>
              <a:t>Do we have a photo of a teen nose bleed or older kid with a bleed?</a:t>
            </a:r>
          </a:p>
        </p188:txBody>
      </p188:reply>
    </p188:replyLst>
    <p188:txBody>
      <a:bodyPr/>
      <a:lstStyle/>
      <a:p>
        <a:r>
          <a:rPr lang="en-US"/>
          <a:t>Missing photo</a:t>
        </a:r>
      </a:p>
    </p188:txBody>
  </p188:cm>
</p188:cmLst>
</file>

<file path=ppt/comments/modernComment_286_0.xml><?xml version="1.0" encoding="utf-8"?>
<p188:cmLst xmlns:a="http://schemas.openxmlformats.org/drawingml/2006/main" xmlns:r="http://schemas.openxmlformats.org/officeDocument/2006/relationships" xmlns:p188="http://schemas.microsoft.com/office/powerpoint/2018/8/main">
  <p188:cm id="{FF38D4BB-CA41-AE4D-AE7C-3134EFBC4FC3}" authorId="{B4E1A8D8-A4A2-4697-C16F-3B681DF0C16D}" created="2022-12-15T14:20:10.836">
    <pc:sldMkLst xmlns:pc="http://schemas.microsoft.com/office/powerpoint/2013/main/command">
      <pc:docMk/>
      <pc:sldMk cId="0" sldId="646"/>
    </pc:sldMkLst>
    <p188:txBody>
      <a:bodyPr/>
      <a:lstStyle/>
      <a:p>
        <a:r>
          <a:rPr lang="en-US"/>
          <a:t>Text should be a darker color. No need for the logo twice on here. Redesign.</a:t>
        </a:r>
      </a:p>
    </p188:txBody>
  </p188:cm>
</p188:cmLst>
</file>

<file path=ppt/comments/modernComment_287_9E4AC456.xml><?xml version="1.0" encoding="utf-8"?>
<p188:cmLst xmlns:a="http://schemas.openxmlformats.org/drawingml/2006/main" xmlns:r="http://schemas.openxmlformats.org/officeDocument/2006/relationships" xmlns:p188="http://schemas.microsoft.com/office/powerpoint/2018/8/main">
  <p188:cm id="{A206DFAE-5C82-2D44-A97F-0E0DF825AB55}" authorId="{B4E1A8D8-A4A2-4697-C16F-3B681DF0C16D}" created="2022-12-15T14:21:21.428">
    <ac:deMkLst xmlns:ac="http://schemas.microsoft.com/office/drawing/2013/main/command">
      <pc:docMk xmlns:pc="http://schemas.microsoft.com/office/powerpoint/2013/main/command"/>
      <pc:sldMk xmlns:pc="http://schemas.microsoft.com/office/powerpoint/2013/main/command" cId="2655700054" sldId="647"/>
      <ac:spMk id="7" creationId="{00000000-0000-0000-0000-000000000000}"/>
    </ac:deMkLst>
    <p188:txBody>
      <a:bodyPr/>
      <a:lstStyle/>
      <a:p>
        <a:r>
          <a:rPr lang="en-US"/>
          <a:t>Reconsider language here. Putting the disease first and name second defines the person by the disease.</a:t>
        </a:r>
      </a:p>
    </p188:txBody>
  </p188:cm>
</p188:cmLst>
</file>

<file path=ppt/comments/modernComment_288_0.xml><?xml version="1.0" encoding="utf-8"?>
<p188:cmLst xmlns:a="http://schemas.openxmlformats.org/drawingml/2006/main" xmlns:r="http://schemas.openxmlformats.org/officeDocument/2006/relationships" xmlns:p188="http://schemas.microsoft.com/office/powerpoint/2018/8/main">
  <p188:cm id="{26E9D856-8E38-6547-B4E6-0A1F8F084753}" authorId="{B4E1A8D8-A4A2-4697-C16F-3B681DF0C16D}" created="2022-12-15T14:23:44.108">
    <ac:txMkLst xmlns:ac="http://schemas.microsoft.com/office/drawing/2013/main/command">
      <pc:docMk xmlns:pc="http://schemas.microsoft.com/office/powerpoint/2013/main/command"/>
      <pc:sldMk xmlns:pc="http://schemas.microsoft.com/office/powerpoint/2013/main/command" cId="0" sldId="648"/>
      <ac:spMk id="11271" creationId="{97B0AAB0-2332-494A-B15E-9125FAFFED36}"/>
      <ac:txMk cp="436" len="130">
        <ac:context len="568" hash="2939265234"/>
      </ac:txMk>
    </ac:txMkLst>
    <p188:pos x="7930662" y="4076114"/>
    <p188:replyLst>
      <p188:reply id="{1D00F401-043F-42A8-85BD-64747D989A50}" authorId="{179EC975-BCA6-6619-7D4A-6D2DE169BE73}" created="2022-12-15T15:12:49.244">
        <p188:txBody>
          <a:bodyPr/>
          <a:lstStyle/>
          <a:p>
            <a:r>
              <a:rPr lang="en-US"/>
              <a:t>All links should go on a slide at the end </a:t>
            </a:r>
          </a:p>
        </p188:txBody>
      </p188:reply>
    </p188:replyLst>
    <p188:txBody>
      <a:bodyPr/>
      <a:lstStyle/>
      <a:p>
        <a:r>
          <a:rPr lang="en-US"/>
          <a:t>This may change in 2023, we need to keep track of public documents that mention LC (or any other org changes/webpages).</a:t>
        </a:r>
      </a:p>
    </p188:txBody>
  </p188:cm>
</p188:cmLst>
</file>

<file path=ppt/comments/modernComment_28B_0.xml><?xml version="1.0" encoding="utf-8"?>
<p188:cmLst xmlns:a="http://schemas.openxmlformats.org/drawingml/2006/main" xmlns:r="http://schemas.openxmlformats.org/officeDocument/2006/relationships" xmlns:p188="http://schemas.microsoft.com/office/powerpoint/2018/8/main">
  <p188:cm id="{8FD1A425-92CB-234E-860A-A2C9142E7D69}" authorId="{B4E1A8D8-A4A2-4697-C16F-3B681DF0C16D}" created="2022-12-15T14:22:53.968">
    <ac:deMkLst xmlns:ac="http://schemas.microsoft.com/office/drawing/2013/main/command">
      <pc:docMk xmlns:pc="http://schemas.microsoft.com/office/powerpoint/2013/main/command"/>
      <pc:sldMk xmlns:pc="http://schemas.microsoft.com/office/powerpoint/2013/main/command" cId="0" sldId="651"/>
      <ac:spMk id="18438" creationId="{E545594F-8A72-4D5C-96FB-2A5DCAC087DF}"/>
    </ac:deMkLst>
    <p188:txBody>
      <a:bodyPr/>
      <a:lstStyle/>
      <a:p>
        <a:r>
          <a:rPr lang="en-US"/>
          <a:t>If this person has a lot of siblings, this text will run off the page.
Does the name need to be repeated 4x on this page?</a:t>
        </a:r>
      </a:p>
    </p188:txBody>
  </p188:cm>
</p188:cmLst>
</file>

<file path=ppt/comments/modernComment_297_0.xml><?xml version="1.0" encoding="utf-8"?>
<p188:cmLst xmlns:a="http://schemas.openxmlformats.org/drawingml/2006/main" xmlns:r="http://schemas.openxmlformats.org/officeDocument/2006/relationships" xmlns:p188="http://schemas.microsoft.com/office/powerpoint/2018/8/main">
  <p188:cm id="{D926006D-106B-4EF8-A6D9-AAED95A6B1AE}" authorId="{179EC975-BCA6-6619-7D4A-6D2DE169BE73}" created="2022-12-15T15:22:40.018">
    <pc:sldMkLst xmlns:pc="http://schemas.microsoft.com/office/powerpoint/2013/main/command">
      <pc:docMk/>
      <pc:sldMk cId="0" sldId="663"/>
    </pc:sldMkLst>
    <p188:txBody>
      <a:bodyPr/>
      <a:lstStyle/>
      <a:p>
        <a:r>
          <a:rPr lang="en-US"/>
          <a:t>In my opinion, the slide about responsibilities should go way earlier in this presentation….it clarifies roles/responsibilities and gives teens a voice in managing their care</a:t>
        </a:r>
      </a:p>
    </p188:txBody>
  </p188:cm>
</p188:cmLst>
</file>

<file path=ppt/comments/modernComment_29A_0.xml><?xml version="1.0" encoding="utf-8"?>
<p188:cmLst xmlns:a="http://schemas.openxmlformats.org/drawingml/2006/main" xmlns:r="http://schemas.openxmlformats.org/officeDocument/2006/relationships" xmlns:p188="http://schemas.microsoft.com/office/powerpoint/2018/8/main">
  <p188:cm id="{086A712B-61AC-714A-BBD5-39430B226FC4}" authorId="{B4E1A8D8-A4A2-4697-C16F-3B681DF0C16D}" created="2022-12-15T14:25:36.522">
    <ac:deMkLst xmlns:ac="http://schemas.microsoft.com/office/drawing/2013/main/command">
      <pc:docMk xmlns:pc="http://schemas.microsoft.com/office/powerpoint/2013/main/command"/>
      <pc:sldMk xmlns:pc="http://schemas.microsoft.com/office/powerpoint/2013/main/command" cId="0" sldId="666"/>
      <ac:picMk id="10" creationId="{8F31BCBE-AFE5-40E5-BB4E-034C3B831121}"/>
    </ac:deMkLst>
    <p188:replyLst>
      <p188:reply id="{C2774BAB-902B-455D-B59A-38CD59303DA6}" authorId="{179EC975-BCA6-6619-7D4A-6D2DE169BE73}" created="2022-12-15T15:13:32.983">
        <p188:txBody>
          <a:bodyPr/>
          <a:lstStyle/>
          <a:p>
            <a:r>
              <a:rPr lang="en-US"/>
              <a:t>Same feedback as the K-5 deck. These teens should be able to identify a bleed and seek care as needed</a:t>
            </a:r>
          </a:p>
        </p188:txBody>
      </p188:reply>
      <p188:reply id="{9970F1AA-204D-46C0-81EC-64B91C970EBA}" authorId="{179EC975-BCA6-6619-7D4A-6D2DE169BE73}" created="2022-12-15T15:14:15.004">
        <p188:txBody>
          <a:bodyPr/>
          <a:lstStyle/>
          <a:p>
            <a:r>
              <a:rPr lang="en-US"/>
              <a:t>Teens may either HIDE the bleed (to not miss out on things) or EXAGERATE the bleed to get out of things (math class let's say.) 😉
</a:t>
            </a:r>
          </a:p>
        </p188:txBody>
      </p188:reply>
    </p188:replyLst>
    <p188:txBody>
      <a:bodyPr/>
      <a:lstStyle/>
      <a:p>
        <a:r>
          <a:rPr lang="en-US"/>
          <a:t>We have BD Symptoms and Symptoms of a Bleed on the same page. It's cluttered and a little confusing. Can we differentiate between these lists?</a:t>
        </a:r>
      </a:p>
    </p188:txBody>
  </p188:cm>
</p188:cmLst>
</file>

<file path=ppt/comments/modernComment_29C_0.xml><?xml version="1.0" encoding="utf-8"?>
<p188:cmLst xmlns:a="http://schemas.openxmlformats.org/drawingml/2006/main" xmlns:r="http://schemas.openxmlformats.org/officeDocument/2006/relationships" xmlns:p188="http://schemas.microsoft.com/office/powerpoint/2018/8/main">
  <p188:cm id="{67389A3A-D63E-F242-B93E-65061AA6BC7E}" authorId="{B4E1A8D8-A4A2-4697-C16F-3B681DF0C16D}" created="2022-12-15T14:32:19.901">
    <pc:sldMkLst xmlns:pc="http://schemas.microsoft.com/office/powerpoint/2013/main/command">
      <pc:docMk/>
      <pc:sldMk cId="0" sldId="668"/>
    </pc:sldMkLst>
    <p188:replyLst>
      <p188:reply id="{8F1B1716-B2B5-41C4-B144-6BB6319E6882}" authorId="{179EC975-BCA6-6619-7D4A-6D2DE169BE73}" created="2022-12-15T15:20:14.379">
        <p188:txBody>
          <a:bodyPr/>
          <a:lstStyle/>
          <a:p>
            <a:r>
              <a:rPr lang="en-US"/>
              <a:t>No photo needed here
</a:t>
            </a:r>
          </a:p>
        </p188:txBody>
      </p188:reply>
    </p188:replyLst>
    <p188:txBody>
      <a:bodyPr/>
      <a:lstStyle/>
      <a:p>
        <a:r>
          <a:rPr lang="en-US"/>
          <a:t>missing photos</a:t>
        </a:r>
      </a:p>
    </p188:txBody>
  </p188:cm>
</p188:cmLst>
</file>

<file path=ppt/comments/modernComment_29D_C2CE9B99.xml><?xml version="1.0" encoding="utf-8"?>
<p188:cmLst xmlns:a="http://schemas.openxmlformats.org/drawingml/2006/main" xmlns:r="http://schemas.openxmlformats.org/officeDocument/2006/relationships" xmlns:p188="http://schemas.microsoft.com/office/powerpoint/2018/8/main">
  <p188:cm id="{3674DFCF-39F7-9140-B961-75D8E0BE1AE2}" authorId="{B4E1A8D8-A4A2-4697-C16F-3B681DF0C16D}" created="2022-12-15T14:28:17.728">
    <ac:deMkLst xmlns:ac="http://schemas.microsoft.com/office/drawing/2013/main/command">
      <pc:docMk xmlns:pc="http://schemas.microsoft.com/office/powerpoint/2013/main/command"/>
      <pc:sldMk xmlns:pc="http://schemas.microsoft.com/office/powerpoint/2013/main/command" cId="3268320153" sldId="669"/>
      <ac:spMk id="4" creationId="{0E868F18-AC8D-4A63-80BC-94BC6E57F7F6}"/>
    </ac:deMkLst>
    <p188:replyLst>
      <p188:reply id="{8FA1AA67-3F79-4E07-BD4B-868D0965714C}" authorId="{179EC975-BCA6-6619-7D4A-6D2DE169BE73}" created="2022-12-15T15:19:29.609">
        <p188:txBody>
          <a:bodyPr/>
          <a:lstStyle/>
          <a:p>
            <a:r>
              <a:rPr lang="en-US"/>
              <a:t>I reworded the whole slide.</a:t>
            </a:r>
          </a:p>
        </p188:txBody>
      </p188:reply>
    </p188:replyLst>
    <p188:txBody>
      <a:bodyPr/>
      <a:lstStyle/>
      <a:p>
        <a:r>
          <a:rPr lang="en-US"/>
          <a:t>Again, do we need to repeat their name 4x?</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9A4ED62-F0D4-4CC1-BDDD-2BE3AF996DD8}" type="datetimeFigureOut">
              <a:rPr lang="en-US" smtClean="0"/>
              <a:t>12/15/2022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4FD9954-E7DE-4A61-A9E2-565314283B93}" type="slidenum">
              <a:rPr lang="en-US" smtClean="0"/>
              <a:t>‹#›</a:t>
            </a:fld>
            <a:endParaRPr lang="en-US"/>
          </a:p>
        </p:txBody>
      </p:sp>
    </p:spTree>
    <p:extLst>
      <p:ext uri="{BB962C8B-B14F-4D97-AF65-F5344CB8AC3E}">
        <p14:creationId xmlns:p14="http://schemas.microsoft.com/office/powerpoint/2010/main" val="994715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9312FD1-D604-4159-A50B-2DC1BB7E12C0}" type="datetimeFigureOut">
              <a:rPr lang="en-US" smtClean="0"/>
              <a:pPr/>
              <a:t>12/15/2022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22E1E5C-FA7F-49AF-97F9-22AB5C2CD211}" type="slidenum">
              <a:rPr lang="en-US" smtClean="0"/>
              <a:pPr/>
              <a:t>‹#›</a:t>
            </a:fld>
            <a:endParaRPr lang="en-US" dirty="0"/>
          </a:p>
        </p:txBody>
      </p:sp>
    </p:spTree>
    <p:extLst>
      <p:ext uri="{BB962C8B-B14F-4D97-AF65-F5344CB8AC3E}">
        <p14:creationId xmlns:p14="http://schemas.microsoft.com/office/powerpoint/2010/main" val="294968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2AFCF5C5-D3D7-4F51-84AD-EA37EA545B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531743D-705D-464B-B720-87E139BC67F8}"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
        <p:nvSpPr>
          <p:cNvPr id="6147" name="Rectangle 2">
            <a:extLst>
              <a:ext uri="{FF2B5EF4-FFF2-40B4-BE49-F238E27FC236}">
                <a16:creationId xmlns:a16="http://schemas.microsoft.com/office/drawing/2014/main" id="{FADBC28B-E9DD-48F1-A04F-089B30309D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a:extLst>
              <a:ext uri="{FF2B5EF4-FFF2-40B4-BE49-F238E27FC236}">
                <a16:creationId xmlns:a16="http://schemas.microsoft.com/office/drawing/2014/main" id="{704E41E6-E1C7-45CC-B693-78BC5474F1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6CF8AC39-04C2-48CF-8B52-D82E47B88DE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D6955B2A-7653-44BB-812D-50FC157C7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38138" lvl="1" indent="-112713" eaLnBrk="1" hangingPunct="1">
              <a:spcBef>
                <a:spcPct val="0"/>
              </a:spcBef>
            </a:pPr>
            <a:endParaRPr lang="en-US" altLang="en-US" dirty="0"/>
          </a:p>
          <a:p>
            <a:pPr eaLnBrk="1" hangingPunct="1">
              <a:spcBef>
                <a:spcPct val="0"/>
              </a:spcBef>
            </a:pPr>
            <a:endParaRPr lang="en-US" altLang="en-US" b="1" u="sng" dirty="0"/>
          </a:p>
          <a:p>
            <a:pPr eaLnBrk="1" hangingPunct="1">
              <a:spcBef>
                <a:spcPct val="0"/>
              </a:spcBef>
            </a:pPr>
            <a:endParaRPr lang="en-US" altLang="en-US" dirty="0"/>
          </a:p>
        </p:txBody>
      </p:sp>
      <p:sp>
        <p:nvSpPr>
          <p:cNvPr id="41987" name="Slide Number Placeholder 3">
            <a:extLst>
              <a:ext uri="{FF2B5EF4-FFF2-40B4-BE49-F238E27FC236}">
                <a16:creationId xmlns:a16="http://schemas.microsoft.com/office/drawing/2014/main" id="{B8604A57-C628-4422-ACD7-5993072B71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FDE2078-8A88-4003-92C9-9D92A7665F6A}" type="slidenum">
              <a:rPr lang="en-US" altLang="en-US" sz="1200"/>
              <a:pPr eaLnBrk="1" hangingPunct="1"/>
              <a:t>10</a:t>
            </a:fld>
            <a:endParaRPr lang="en-US" altLang="en-US" sz="1200"/>
          </a:p>
        </p:txBody>
      </p:sp>
    </p:spTree>
    <p:extLst>
      <p:ext uri="{BB962C8B-B14F-4D97-AF65-F5344CB8AC3E}">
        <p14:creationId xmlns:p14="http://schemas.microsoft.com/office/powerpoint/2010/main" val="105515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023CC6DE-7FB2-4A4A-9AB3-91FDFFB3E30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12CA428A-CD88-411E-BEC0-88BD03642E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1" name="Slide Number Placeholder 3">
            <a:extLst>
              <a:ext uri="{FF2B5EF4-FFF2-40B4-BE49-F238E27FC236}">
                <a16:creationId xmlns:a16="http://schemas.microsoft.com/office/drawing/2014/main" id="{9AE32FCB-A851-495C-B61C-CA6ED88E1A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EEBE678-7AF5-4256-9CB1-13CBE5847281}"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D1F9945D-5F9D-4816-AFDC-6AD89AAF0E6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CC8B522A-B3D6-4312-9B03-FA6F466787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6083" name="Slide Number Placeholder 3">
            <a:extLst>
              <a:ext uri="{FF2B5EF4-FFF2-40B4-BE49-F238E27FC236}">
                <a16:creationId xmlns:a16="http://schemas.microsoft.com/office/drawing/2014/main" id="{70D34760-9A42-4A06-825B-B7E7ACC7A8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AA1F6AC-588F-4FC0-83BD-E9A7942192EB}" type="slidenum">
              <a:rPr lang="en-US" altLang="en-US" sz="1200"/>
              <a:pPr eaLnBrk="1" hangingPunct="1"/>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C4DA97AD-F4F3-429F-8FF0-19E70A51859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8F893576-29AC-4E44-AADF-1C43EC2431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Insert pictures on right hand side – maybe of your teen in some of these situations – ACE Bandage, with bruises, etc.</a:t>
            </a:r>
          </a:p>
          <a:p>
            <a:pPr eaLnBrk="1" hangingPunct="1">
              <a:spcBef>
                <a:spcPct val="0"/>
              </a:spcBef>
            </a:pPr>
            <a:endParaRPr lang="en-US" altLang="en-US" dirty="0"/>
          </a:p>
          <a:p>
            <a:pPr eaLnBrk="1" hangingPunct="1">
              <a:spcBef>
                <a:spcPct val="0"/>
              </a:spcBef>
            </a:pPr>
            <a:r>
              <a:rPr lang="en-US" altLang="en-US" dirty="0"/>
              <a:t>It’s possible he may miss school due to bleeding episodes.  Agree to communicate with school to facilitate make up work, etc.  </a:t>
            </a:r>
          </a:p>
          <a:p>
            <a:pPr eaLnBrk="1" hangingPunct="1">
              <a:spcBef>
                <a:spcPct val="0"/>
              </a:spcBef>
            </a:pPr>
            <a:endParaRPr lang="en-US" altLang="en-US" dirty="0"/>
          </a:p>
          <a:p>
            <a:pPr eaLnBrk="1" hangingPunct="1">
              <a:spcBef>
                <a:spcPct val="0"/>
              </a:spcBef>
            </a:pPr>
            <a:r>
              <a:rPr lang="en-US" altLang="en-US" dirty="0"/>
              <a:t>He may also come to school using assistive devices.  It’s possible he could be in a wheelchair, on crutches, etc.</a:t>
            </a:r>
          </a:p>
          <a:p>
            <a:pPr eaLnBrk="1" hangingPunct="1">
              <a:spcBef>
                <a:spcPct val="0"/>
              </a:spcBef>
            </a:pPr>
            <a:endParaRPr lang="en-US" altLang="en-US" dirty="0"/>
          </a:p>
        </p:txBody>
      </p:sp>
      <p:sp>
        <p:nvSpPr>
          <p:cNvPr id="58371" name="Slide Number Placeholder 3">
            <a:extLst>
              <a:ext uri="{FF2B5EF4-FFF2-40B4-BE49-F238E27FC236}">
                <a16:creationId xmlns:a16="http://schemas.microsoft.com/office/drawing/2014/main" id="{938DC205-32DB-4311-AFAF-037E848B8E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8CFEF16-EDE7-40AA-9E08-967B403810BA}" type="slidenum">
              <a:rPr lang="en-US" altLang="en-US" sz="1200"/>
              <a:pPr eaLnBrk="1" hangingPunct="1"/>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16DBB6DC-46A1-418B-A7A8-D0474D60073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3ABEC045-9CA9-4C30-AED2-B6FDF4BDCE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3" name="Slide Number Placeholder 3">
            <a:extLst>
              <a:ext uri="{FF2B5EF4-FFF2-40B4-BE49-F238E27FC236}">
                <a16:creationId xmlns:a16="http://schemas.microsoft.com/office/drawing/2014/main" id="{73B85F9E-FC78-432C-BFF1-F67F32B1AE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515C97C-E409-4D46-9DED-63B1E92EB38F}" type="slidenum">
              <a:rPr lang="en-US" altLang="en-US" sz="1200"/>
              <a:pPr eaLnBrk="1" hangingPunct="1"/>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D9AF818E-6584-4A34-8D24-DEC863C5972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4AEAC18F-221F-4F39-A0E7-B094FE85B7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your teen has a port, stress that it’s extremely important to call the parents immediately.  A fever is a sign of a possible port infection which can be life threatening.  Fevers must be thoroughly checked with blood culture to determine the cause of the fever.</a:t>
            </a:r>
          </a:p>
          <a:p>
            <a:pPr eaLnBrk="1" hangingPunct="1">
              <a:spcBef>
                <a:spcPct val="0"/>
              </a:spcBef>
            </a:pPr>
            <a:endParaRPr lang="en-US" altLang="en-US" dirty="0"/>
          </a:p>
          <a:p>
            <a:pPr eaLnBrk="1" hangingPunct="1">
              <a:spcBef>
                <a:spcPct val="0"/>
              </a:spcBef>
            </a:pPr>
            <a:r>
              <a:rPr lang="en-US" altLang="en-US" dirty="0"/>
              <a:t>Be sure to note:  The parents will ask questions to determine how a bleeding episode started or how the injury occurred.  Do not mistake this questioning as blaming – it’s only so the parents can help the medical providers determine the best course of treatment.</a:t>
            </a:r>
          </a:p>
          <a:p>
            <a:pPr eaLnBrk="1" hangingPunct="1">
              <a:spcBef>
                <a:spcPct val="0"/>
              </a:spcBef>
            </a:pPr>
            <a:endParaRPr lang="en-US" altLang="en-US" dirty="0"/>
          </a:p>
        </p:txBody>
      </p:sp>
      <p:sp>
        <p:nvSpPr>
          <p:cNvPr id="60419" name="Slide Number Placeholder 3">
            <a:extLst>
              <a:ext uri="{FF2B5EF4-FFF2-40B4-BE49-F238E27FC236}">
                <a16:creationId xmlns:a16="http://schemas.microsoft.com/office/drawing/2014/main" id="{B129F1FB-7406-492D-B136-07D02B92A5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4885E7D-4540-43F8-AE0E-B908EFA45766}" type="slidenum">
              <a:rPr lang="en-US" altLang="en-US" sz="1200"/>
              <a:pPr eaLnBrk="1" hangingPunct="1"/>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3E62F20-8E28-488B-8CB8-0FD3374AA6D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516E7DA5-1F01-4171-95B2-F72DE0BD15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60A3C814-698F-4920-8661-148A0B5F6B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A73A5C5-F13C-4985-90CA-F75DE9BD70AB}" type="slidenum">
              <a:rPr lang="en-US" altLang="en-US" sz="1200"/>
              <a:pPr eaLnBrk="1" hangingPunct="1"/>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61CC7AE1-DE44-44BA-910F-E244EA47EFB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9EE10A8E-C935-4971-B108-DEE867F035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1" name="Slide Number Placeholder 3">
            <a:extLst>
              <a:ext uri="{FF2B5EF4-FFF2-40B4-BE49-F238E27FC236}">
                <a16:creationId xmlns:a16="http://schemas.microsoft.com/office/drawing/2014/main" id="{22FCC22C-F363-438F-82B5-5699BF6927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246F302-1323-4A86-A33D-2C5AE80946B8}" type="slidenum">
              <a:rPr lang="en-US" altLang="en-US" sz="1200"/>
              <a:pPr eaLnBrk="1" hangingPunct="1"/>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1020E414-52DE-4307-B586-2EAA2C04A3F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18FF1070-7E98-40C2-8216-F4C860B3DFDD}"/>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fontScale="92500" lnSpcReduction="10000"/>
          </a:bodyPr>
          <a:lstStyle/>
          <a:p>
            <a:pPr marL="342900" indent="-342900">
              <a:buFont typeface="Wingdings" panose="05000000000000000000" pitchFamily="2" charset="2"/>
              <a:buChar char="§"/>
            </a:pPr>
            <a:r>
              <a:rPr lang="en-US" altLang="en-US" sz="2800" dirty="0"/>
              <a:t>Can play along with other kids and do the same activities as others</a:t>
            </a:r>
          </a:p>
          <a:p>
            <a:pPr marL="342900" indent="-342900">
              <a:buFont typeface="Wingdings" panose="05000000000000000000" pitchFamily="2" charset="2"/>
              <a:buChar char="§"/>
            </a:pPr>
            <a:r>
              <a:rPr lang="en-US" altLang="en-US" sz="2800" dirty="0"/>
              <a:t>Pay careful attention at recess &amp; PE</a:t>
            </a:r>
          </a:p>
          <a:p>
            <a:pPr marL="342900" indent="-342900">
              <a:buFont typeface="Wingdings" panose="05000000000000000000" pitchFamily="2" charset="2"/>
              <a:buChar char="§"/>
            </a:pPr>
            <a:r>
              <a:rPr lang="en-US" altLang="en-US" sz="2800" dirty="0"/>
              <a:t>No rough-housing with other kids</a:t>
            </a:r>
          </a:p>
          <a:p>
            <a:pPr marL="342900" indent="-342900">
              <a:buFont typeface="Wingdings" panose="05000000000000000000" pitchFamily="2" charset="2"/>
              <a:buChar char="§"/>
            </a:pPr>
            <a:r>
              <a:rPr lang="en-US" altLang="en-US" sz="2800" dirty="0"/>
              <a:t>Does not have to wear helmet as of now</a:t>
            </a:r>
          </a:p>
          <a:p>
            <a:pPr marL="342900" indent="-342900">
              <a:buFont typeface="Wingdings" panose="05000000000000000000" pitchFamily="2" charset="2"/>
              <a:buChar char="§"/>
            </a:pPr>
            <a:r>
              <a:rPr lang="en-US" altLang="en-US" sz="2800" dirty="0"/>
              <a:t>No jumping off equipment</a:t>
            </a:r>
          </a:p>
          <a:p>
            <a:pPr marL="342900" lvl="1" indent="-342900">
              <a:buFont typeface="Wingdings" panose="05000000000000000000" pitchFamily="2" charset="2"/>
              <a:buChar char="§"/>
            </a:pPr>
            <a:r>
              <a:rPr lang="en-US" altLang="en-US" sz="2800" dirty="0"/>
              <a:t>Use equipment properly (no going up the slide, don’t come head first down slide, no jumping off play-sets, etc.)</a:t>
            </a:r>
          </a:p>
          <a:p>
            <a:pPr marL="342900" indent="-342900" eaLnBrk="1" hangingPunct="1">
              <a:spcBef>
                <a:spcPct val="0"/>
              </a:spcBef>
            </a:pPr>
            <a:endParaRPr lang="en-US" altLang="en-US" dirty="0"/>
          </a:p>
          <a:p>
            <a:pPr marL="342900" indent="-342900" eaLnBrk="1" hangingPunct="1">
              <a:spcBef>
                <a:spcPct val="0"/>
              </a:spcBef>
            </a:pPr>
            <a:r>
              <a:rPr lang="en-US" altLang="en-US" dirty="0"/>
              <a:t>Customize to your comfort level; items listed are only intended as examples from other parents.</a:t>
            </a:r>
          </a:p>
          <a:p>
            <a:pPr marL="342900" indent="-342900" eaLnBrk="1" hangingPunct="1">
              <a:spcBef>
                <a:spcPct val="0"/>
              </a:spcBef>
            </a:pPr>
            <a:endParaRPr lang="en-US" altLang="en-US" dirty="0"/>
          </a:p>
          <a:p>
            <a:pPr marL="342900" indent="-342900" eaLnBrk="1" hangingPunct="1">
              <a:spcBef>
                <a:spcPct val="0"/>
              </a:spcBef>
            </a:pPr>
            <a:endParaRPr lang="en-US" altLang="en-US" dirty="0"/>
          </a:p>
          <a:p>
            <a:pPr marL="342900" indent="-342900" eaLnBrk="1" hangingPunct="1">
              <a:spcBef>
                <a:spcPct val="0"/>
              </a:spcBef>
            </a:pPr>
            <a:endParaRPr lang="en-US" altLang="en-US" dirty="0"/>
          </a:p>
          <a:p>
            <a:pPr marL="342900" indent="-342900" eaLnBrk="1" hangingPunct="1">
              <a:spcBef>
                <a:spcPct val="0"/>
              </a:spcBef>
            </a:pPr>
            <a:endParaRPr lang="en-US" altLang="en-US" dirty="0"/>
          </a:p>
        </p:txBody>
      </p:sp>
      <p:sp>
        <p:nvSpPr>
          <p:cNvPr id="39939" name="Slide Number Placeholder 3">
            <a:extLst>
              <a:ext uri="{FF2B5EF4-FFF2-40B4-BE49-F238E27FC236}">
                <a16:creationId xmlns:a16="http://schemas.microsoft.com/office/drawing/2014/main" id="{FBD73FC4-F79F-4544-A4D2-A1D3E2BA5C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89FE930-7B2B-463D-A0CF-548791B125AE}" type="slidenum">
              <a:rPr lang="en-US" altLang="en-US" sz="1200"/>
              <a:pPr eaLnBrk="1" hangingPunct="1"/>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05C9435A-181F-4499-BB6B-0F107FF5FD1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5CE3256-834F-4107-B045-A21A4C23A499}"/>
              </a:ext>
            </a:extLst>
          </p:cNvPr>
          <p:cNvSpPr>
            <a:spLocks noGrp="1"/>
          </p:cNvSpPr>
          <p:nvPr>
            <p:ph type="body" idx="1"/>
          </p:nvPr>
        </p:nvSpPr>
        <p:spPr/>
        <p:txBody>
          <a:bodyPr/>
          <a:lstStyle/>
          <a:p>
            <a:pPr eaLnBrk="1" hangingPunct="1">
              <a:defRPr/>
            </a:pPr>
            <a:r>
              <a:rPr lang="en-US" dirty="0">
                <a:ea typeface="ＭＳ Ｐゴシック" charset="0"/>
              </a:rPr>
              <a:t>Use this slide to talk about how your teen is treated.  Add pictures if you wish.</a:t>
            </a:r>
          </a:p>
          <a:p>
            <a:pPr eaLnBrk="1" hangingPunct="1">
              <a:defRPr/>
            </a:pPr>
            <a:endParaRPr lang="en-US" dirty="0">
              <a:ea typeface="+mn-ea"/>
              <a:cs typeface="+mn-cs"/>
            </a:endParaRPr>
          </a:p>
        </p:txBody>
      </p:sp>
      <p:sp>
        <p:nvSpPr>
          <p:cNvPr id="4" name="Slide Number Placeholder 3">
            <a:extLst>
              <a:ext uri="{FF2B5EF4-FFF2-40B4-BE49-F238E27FC236}">
                <a16:creationId xmlns:a16="http://schemas.microsoft.com/office/drawing/2014/main" id="{A251A19C-420B-44A7-94B0-01A8E347B88A}"/>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9188D9-122D-49B6-BB2A-4E4A9FC3B2CE}" type="slidenum">
              <a:rPr lang="en-US" altLang="en-US" sz="1200"/>
              <a:pPr eaLnBrk="1" hangingPunct="1"/>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2E1E5C-FA7F-49AF-97F9-22AB5C2CD211}" type="slidenum">
              <a:rPr lang="en-US" smtClean="0"/>
              <a:pPr/>
              <a:t>2</a:t>
            </a:fld>
            <a:endParaRPr lang="en-US" dirty="0"/>
          </a:p>
        </p:txBody>
      </p:sp>
    </p:spTree>
    <p:extLst>
      <p:ext uri="{BB962C8B-B14F-4D97-AF65-F5344CB8AC3E}">
        <p14:creationId xmlns:p14="http://schemas.microsoft.com/office/powerpoint/2010/main" val="933376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8F04D7D0-E873-48C8-AA86-663F75E1555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4A7CA83B-BBFA-4E3C-9F7F-1368EA1865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You have to decide what’s right for your family in terms of disclosure to persons other than school personnel (other parents and students).  If you or your teen are not comfortable disclosing to others, you can delete this slide.</a:t>
            </a:r>
          </a:p>
          <a:p>
            <a:pPr eaLnBrk="1" hangingPunct="1">
              <a:spcBef>
                <a:spcPct val="0"/>
              </a:spcBef>
            </a:pPr>
            <a:endParaRPr lang="en-US" altLang="en-US" dirty="0"/>
          </a:p>
        </p:txBody>
      </p:sp>
      <p:sp>
        <p:nvSpPr>
          <p:cNvPr id="41987" name="Slide Number Placeholder 3">
            <a:extLst>
              <a:ext uri="{FF2B5EF4-FFF2-40B4-BE49-F238E27FC236}">
                <a16:creationId xmlns:a16="http://schemas.microsoft.com/office/drawing/2014/main" id="{3E714819-2304-4286-BD32-203E9DE43F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16E4016-D27D-4E45-8155-167276F90811}" type="slidenum">
              <a:rPr lang="en-US" altLang="en-US" sz="1200"/>
              <a:pPr eaLnBrk="1" hangingPunct="1"/>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D834EF75-481E-4AE1-9711-855463C46F1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2311575C-0CB1-4E13-92F9-097C9A307A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5" name="Slide Number Placeholder 3">
            <a:extLst>
              <a:ext uri="{FF2B5EF4-FFF2-40B4-BE49-F238E27FC236}">
                <a16:creationId xmlns:a16="http://schemas.microsoft.com/office/drawing/2014/main" id="{B7B6732F-1F12-4347-95A7-5FDA2531D0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5F3E687-310C-4683-9741-43AD7D692D1E}" type="slidenum">
              <a:rPr lang="en-US" altLang="en-US" sz="1200"/>
              <a:pPr eaLnBrk="1" hangingPunct="1"/>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3B490A8-5F3A-47EC-B75C-992F91233B1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A65F2CA3-CBDA-4811-B8FD-C7B36BC51E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3" name="Slide Number Placeholder 3">
            <a:extLst>
              <a:ext uri="{FF2B5EF4-FFF2-40B4-BE49-F238E27FC236}">
                <a16:creationId xmlns:a16="http://schemas.microsoft.com/office/drawing/2014/main" id="{524E01F8-2723-4F0F-8AC7-296A7221F7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CD3CDB3-B9DA-470C-95F6-6D488249054F}" type="slidenum">
              <a:rPr lang="en-US" altLang="en-US" sz="1200"/>
              <a:pPr eaLnBrk="1" hangingPunct="1"/>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1BC95534-C919-4ED0-915E-7B331AFC06C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EB455112-2F7D-4C9E-A5B7-560B7156C0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 any other concerns you have here</a:t>
            </a:r>
          </a:p>
          <a:p>
            <a:pPr eaLnBrk="1" hangingPunct="1">
              <a:spcBef>
                <a:spcPct val="0"/>
              </a:spcBef>
            </a:pPr>
            <a:endParaRPr lang="en-US" altLang="en-US"/>
          </a:p>
        </p:txBody>
      </p:sp>
      <p:sp>
        <p:nvSpPr>
          <p:cNvPr id="48131" name="Slide Number Placeholder 3">
            <a:extLst>
              <a:ext uri="{FF2B5EF4-FFF2-40B4-BE49-F238E27FC236}">
                <a16:creationId xmlns:a16="http://schemas.microsoft.com/office/drawing/2014/main" id="{30294347-38BA-47D8-8829-2D474440D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5DCD175-6E09-4DCD-BFCA-6F626E0D71FC}" type="slidenum">
              <a:rPr lang="en-US" altLang="en-US" sz="1200"/>
              <a:pPr eaLnBrk="1" hangingPunct="1"/>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C15EE7F4-83B0-43F4-BBF0-87C00C68811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89A88F3F-D26B-4745-8088-3B3BECECE4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50179" name="Slide Number Placeholder 3">
            <a:extLst>
              <a:ext uri="{FF2B5EF4-FFF2-40B4-BE49-F238E27FC236}">
                <a16:creationId xmlns:a16="http://schemas.microsoft.com/office/drawing/2014/main" id="{61FFE274-BA04-4693-B644-ADBF2ACBB8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7161C72-FFB1-47F3-B0CC-75BD65A66D72}" type="slidenum">
              <a:rPr lang="en-US" altLang="en-US" sz="1200"/>
              <a:pPr eaLnBrk="1" hangingPunct="1"/>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E1E5C-FA7F-49AF-97F9-22AB5C2CD211}" type="slidenum">
              <a:rPr lang="en-US" smtClean="0"/>
              <a:pPr/>
              <a:t>25</a:t>
            </a:fld>
            <a:endParaRPr lang="en-US"/>
          </a:p>
        </p:txBody>
      </p:sp>
    </p:spTree>
    <p:extLst>
      <p:ext uri="{BB962C8B-B14F-4D97-AF65-F5344CB8AC3E}">
        <p14:creationId xmlns:p14="http://schemas.microsoft.com/office/powerpoint/2010/main" val="3009868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79CF411E-1334-4297-8353-83459ABCE35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CC3BE281-138B-40D8-9E00-5059E2D10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goal of this slide is to get the school personnel to understand how vitally important early treatment is key to treating bleeding episodes.</a:t>
            </a:r>
          </a:p>
          <a:p>
            <a:pPr eaLnBrk="1" hangingPunct="1">
              <a:spcBef>
                <a:spcPct val="0"/>
              </a:spcBef>
            </a:pPr>
            <a:endParaRPr lang="en-US" altLang="en-US"/>
          </a:p>
          <a:p>
            <a:pPr eaLnBrk="1" hangingPunct="1">
              <a:spcBef>
                <a:spcPct val="0"/>
              </a:spcBef>
            </a:pPr>
            <a:endParaRPr lang="en-US" altLang="en-US"/>
          </a:p>
        </p:txBody>
      </p:sp>
      <p:sp>
        <p:nvSpPr>
          <p:cNvPr id="50179" name="Slide Number Placeholder 3">
            <a:extLst>
              <a:ext uri="{FF2B5EF4-FFF2-40B4-BE49-F238E27FC236}">
                <a16:creationId xmlns:a16="http://schemas.microsoft.com/office/drawing/2014/main" id="{77F7C9ED-0F4B-41DD-82B0-8EA87C3567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0FF551D-A4FB-4380-88C4-4A346754FE33}" type="slidenum">
              <a:rPr lang="en-US" altLang="en-US" sz="1200"/>
              <a:pPr eaLnBrk="1" hangingPunct="1"/>
              <a:t>27</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D93AE7FA-3AA6-4D94-BDE3-1550CD6C0F6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C1ED76-2D85-4B96-A02C-B4EC11EAB68D}"/>
              </a:ext>
            </a:extLst>
          </p:cNvPr>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Delete this slide if your teen does not do prophy.</a:t>
            </a:r>
          </a:p>
        </p:txBody>
      </p:sp>
      <p:sp>
        <p:nvSpPr>
          <p:cNvPr id="52227" name="Slide Number Placeholder 3">
            <a:extLst>
              <a:ext uri="{FF2B5EF4-FFF2-40B4-BE49-F238E27FC236}">
                <a16:creationId xmlns:a16="http://schemas.microsoft.com/office/drawing/2014/main" id="{6890E208-F7FC-4EC0-B45E-091CCC6E1B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7838973-F9F3-4118-BA25-EB4AE3BF7D0E}" type="slidenum">
              <a:rPr lang="en-US" altLang="en-US" sz="1200"/>
              <a:pPr eaLnBrk="1" hangingPunct="1"/>
              <a:t>28</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6588A345-11A7-447A-9360-EB7ECE0DFA2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413A5D0-7015-477C-87A4-7C6ACC7CE5B6}"/>
              </a:ext>
            </a:extLst>
          </p:cNvPr>
          <p:cNvSpPr>
            <a:spLocks noGrp="1"/>
          </p:cNvSpPr>
          <p:nvPr>
            <p:ph type="body" idx="1"/>
          </p:nvPr>
        </p:nvSpPr>
        <p:spPr/>
        <p:txBody>
          <a:bodyPr/>
          <a:lstStyle/>
          <a:p>
            <a:pPr eaLnBrk="1" hangingPunct="1">
              <a:defRPr/>
            </a:pPr>
            <a:endParaRPr lang="en-US" dirty="0">
              <a:ea typeface="+mn-ea"/>
              <a:cs typeface="+mn-cs"/>
            </a:endParaRPr>
          </a:p>
        </p:txBody>
      </p:sp>
      <p:sp>
        <p:nvSpPr>
          <p:cNvPr id="4" name="Slide Number Placeholder 3">
            <a:extLst>
              <a:ext uri="{FF2B5EF4-FFF2-40B4-BE49-F238E27FC236}">
                <a16:creationId xmlns:a16="http://schemas.microsoft.com/office/drawing/2014/main" id="{7EECEB43-DE45-40C5-AA1E-53F872C8EFF9}"/>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6C563DF-09F6-4BB3-A637-B0D80A1FF8E3}" type="slidenum">
              <a:rPr lang="en-US" altLang="en-US" sz="1200"/>
              <a:pPr eaLnBrk="1" hangingPunct="1"/>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6CDCB633-25FC-44C9-A5D1-E3BD839CBC3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4831FB6-3756-4C18-BD81-604905729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Customize this slide!!!  Add a photo on the righthand side!</a:t>
            </a:r>
          </a:p>
          <a:p>
            <a:pPr eaLnBrk="1" hangingPunct="1">
              <a:spcBef>
                <a:spcPct val="0"/>
              </a:spcBef>
            </a:pPr>
            <a:endParaRPr lang="en-US" altLang="en-US" dirty="0"/>
          </a:p>
          <a:p>
            <a:pPr eaLnBrk="1" hangingPunct="1">
              <a:spcBef>
                <a:spcPct val="0"/>
              </a:spcBef>
            </a:pPr>
            <a:r>
              <a:rPr lang="en-US" altLang="en-US" dirty="0"/>
              <a:t>May want to mention medication schedule, other (non-bleeding-disorder) medications, or whether self-infusion is possible.</a:t>
            </a:r>
          </a:p>
        </p:txBody>
      </p:sp>
      <p:sp>
        <p:nvSpPr>
          <p:cNvPr id="19459" name="Slide Number Placeholder 3">
            <a:extLst>
              <a:ext uri="{FF2B5EF4-FFF2-40B4-BE49-F238E27FC236}">
                <a16:creationId xmlns:a16="http://schemas.microsoft.com/office/drawing/2014/main" id="{D4D0F887-EC1F-4840-B5D4-0BB229D25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390E4A1-44D5-4C6A-9514-57FBEE3DE286}" type="slidenum">
              <a:rPr lang="en-US" altLang="en-US" sz="1200"/>
              <a:pPr eaLnBrk="1" hangingPunct="1"/>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8549D56-8AD4-4870-9F11-082C1EB5E7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36059492-0D47-4203-B33B-1F468C3717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92" name="Slide Number Placeholder 3">
            <a:extLst>
              <a:ext uri="{FF2B5EF4-FFF2-40B4-BE49-F238E27FC236}">
                <a16:creationId xmlns:a16="http://schemas.microsoft.com/office/drawing/2014/main" id="{14159F81-86E8-42CA-B991-147C31E5DD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9BFD58A-F26D-4DCD-8839-360DEA2F111D}"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4E1A73C4-4558-4A7B-85D8-7342F6FE18D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C9E3A065-321E-4E91-ADDE-130A810BBD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5" name="Slide Number Placeholder 3">
            <a:extLst>
              <a:ext uri="{FF2B5EF4-FFF2-40B4-BE49-F238E27FC236}">
                <a16:creationId xmlns:a16="http://schemas.microsoft.com/office/drawing/2014/main" id="{1D00DA9B-8CE7-47AA-9785-A166A4A79E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FC1D2DC-87D0-4F96-B478-9EF869B18E7B}"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B292A28-FD5D-4535-89C0-DCA96BA98BF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A70E813-3438-43A5-B9C0-9098AD1D7F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mn-ea"/>
                <a:cs typeface="+mn-cs"/>
              </a:rPr>
              <a:t>Share with school personnel whichever of these symptoms are most common in your teen. </a:t>
            </a:r>
          </a:p>
        </p:txBody>
      </p:sp>
      <p:sp>
        <p:nvSpPr>
          <p:cNvPr id="4" name="Slide Number Placeholder 3">
            <a:extLst>
              <a:ext uri="{FF2B5EF4-FFF2-40B4-BE49-F238E27FC236}">
                <a16:creationId xmlns:a16="http://schemas.microsoft.com/office/drawing/2014/main" id="{DCBFBF5A-9838-4C13-91F9-15E3D0B7C2EB}"/>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FF8AF76-6359-475B-B46C-79E501984249}"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14EF9176-C266-44C6-9EDF-E60E5BC64E3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1B9D28EF-ED90-45D1-BE53-6D9DCA0BD7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Explain that you will discuss each of these kinds of bleeds in detail.</a:t>
            </a:r>
          </a:p>
        </p:txBody>
      </p:sp>
      <p:sp>
        <p:nvSpPr>
          <p:cNvPr id="37891" name="Slide Number Placeholder 3">
            <a:extLst>
              <a:ext uri="{FF2B5EF4-FFF2-40B4-BE49-F238E27FC236}">
                <a16:creationId xmlns:a16="http://schemas.microsoft.com/office/drawing/2014/main" id="{403331D0-22F6-4EF1-AB2E-3B6ECA1233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6FB0F3F-4078-4934-8A84-E445875FEE63}" type="slidenum">
              <a:rPr lang="en-US" altLang="en-US" sz="1200"/>
              <a:pPr eaLnBrk="1" hangingPunct="1"/>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F520758B-40E5-4B2D-BEA4-59FB2790C7F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9DF95070-0B6D-4C59-AEF1-2B8902484A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the picture, point out the swelling, size and compare the right knee (which is bleeding) to left. But also mention that it’s best to treat a bleed as early as possible, which your teen can often identify before swelling is visible. The most common joint bleeds tend to be knees, ankles, and elbows, but a bleed can occur in any joint.</a:t>
            </a:r>
          </a:p>
          <a:p>
            <a:pPr eaLnBrk="1" hangingPunct="1">
              <a:spcBef>
                <a:spcPct val="0"/>
              </a:spcBef>
            </a:pPr>
            <a:endParaRPr lang="en-US" altLang="en-US" dirty="0"/>
          </a:p>
        </p:txBody>
      </p:sp>
      <p:sp>
        <p:nvSpPr>
          <p:cNvPr id="39939" name="Slide Number Placeholder 3">
            <a:extLst>
              <a:ext uri="{FF2B5EF4-FFF2-40B4-BE49-F238E27FC236}">
                <a16:creationId xmlns:a16="http://schemas.microsoft.com/office/drawing/2014/main" id="{49C69EBC-9082-490E-AA59-D92A098811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37A768C-3FD1-4752-A1DA-B6CB849F6E38}"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6CF8AC39-04C2-48CF-8B52-D82E47B88DE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D6955B2A-7653-44BB-812D-50FC157C7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Muscle bleeding is the second most frequent site of bleeding.</a:t>
            </a:r>
          </a:p>
          <a:p>
            <a:pPr eaLnBrk="1" hangingPunct="1">
              <a:spcBef>
                <a:spcPct val="0"/>
              </a:spcBef>
            </a:pPr>
            <a:r>
              <a:rPr lang="en-US" altLang="en-US" dirty="0"/>
              <a:t>Any area of the body can be affected, but frequently, the extremities are involved.  Large muscle bleeding can lead to nerve compression (e.g., iliopsoas, thigh - see picture).  Significant blood loss can occur in large muscles before appreciable swelling is evident.  </a:t>
            </a:r>
          </a:p>
          <a:p>
            <a:pPr eaLnBrk="1" hangingPunct="1">
              <a:spcBef>
                <a:spcPct val="0"/>
              </a:spcBef>
            </a:pPr>
            <a:endParaRPr lang="en-US" altLang="en-US" dirty="0"/>
          </a:p>
          <a:p>
            <a:pPr eaLnBrk="1" hangingPunct="1">
              <a:spcBef>
                <a:spcPct val="0"/>
              </a:spcBef>
            </a:pPr>
            <a:r>
              <a:rPr lang="en-US" altLang="en-US" dirty="0"/>
              <a:t>Bleeding into small muscles (e.g., in the forearm or calf) can also cause compartment syndrome.</a:t>
            </a:r>
          </a:p>
          <a:p>
            <a:pPr eaLnBrk="1" hangingPunct="1">
              <a:spcBef>
                <a:spcPct val="0"/>
              </a:spcBef>
            </a:pPr>
            <a:endParaRPr lang="en-US" altLang="en-US" dirty="0"/>
          </a:p>
          <a:p>
            <a:pPr eaLnBrk="1" hangingPunct="1">
              <a:spcBef>
                <a:spcPct val="0"/>
              </a:spcBef>
            </a:pPr>
            <a:r>
              <a:rPr lang="en-US" altLang="en-US" dirty="0"/>
              <a:t>Signs and symptoms of muscle bleeding may include:</a:t>
            </a:r>
          </a:p>
          <a:p>
            <a:pPr marL="338138" lvl="1" indent="-112713" eaLnBrk="1" hangingPunct="1">
              <a:spcBef>
                <a:spcPct val="0"/>
              </a:spcBef>
              <a:buFontTx/>
              <a:buChar char="-"/>
            </a:pPr>
            <a:r>
              <a:rPr lang="en-US" altLang="en-US" dirty="0"/>
              <a:t>Vague ache or pain</a:t>
            </a:r>
          </a:p>
          <a:p>
            <a:pPr marL="338138" lvl="1" indent="-112713" eaLnBrk="1" hangingPunct="1">
              <a:spcBef>
                <a:spcPct val="0"/>
              </a:spcBef>
              <a:buFontTx/>
              <a:buChar char="-"/>
            </a:pPr>
            <a:r>
              <a:rPr lang="en-US" altLang="en-US" dirty="0"/>
              <a:t>Heat</a:t>
            </a:r>
          </a:p>
          <a:p>
            <a:pPr marL="338138" lvl="1" indent="-112713" eaLnBrk="1" hangingPunct="1">
              <a:spcBef>
                <a:spcPct val="0"/>
              </a:spcBef>
              <a:buFontTx/>
              <a:buChar char="-"/>
            </a:pPr>
            <a:r>
              <a:rPr lang="en-US" altLang="en-US" dirty="0"/>
              <a:t>Swelling</a:t>
            </a:r>
          </a:p>
          <a:p>
            <a:pPr marL="338138" lvl="1" indent="-112713" eaLnBrk="1" hangingPunct="1">
              <a:spcBef>
                <a:spcPct val="0"/>
              </a:spcBef>
              <a:buFontTx/>
              <a:buChar char="-"/>
            </a:pPr>
            <a:r>
              <a:rPr lang="en-US" altLang="en-US" dirty="0"/>
              <a:t>Inability/unwillingness to move muscle</a:t>
            </a:r>
          </a:p>
          <a:p>
            <a:pPr marL="338138" lvl="1" indent="-112713" eaLnBrk="1" hangingPunct="1">
              <a:spcBef>
                <a:spcPct val="0"/>
              </a:spcBef>
              <a:buFontTx/>
              <a:buChar char="-"/>
            </a:pPr>
            <a:r>
              <a:rPr lang="en-US" altLang="en-US" dirty="0"/>
              <a:t>Tightness of skin</a:t>
            </a:r>
          </a:p>
          <a:p>
            <a:pPr marL="338138" lvl="1" indent="-112713" eaLnBrk="1" hangingPunct="1">
              <a:spcBef>
                <a:spcPct val="0"/>
              </a:spcBef>
              <a:buFontTx/>
              <a:buChar char="-"/>
            </a:pPr>
            <a:r>
              <a:rPr lang="en-US" altLang="en-US" dirty="0"/>
              <a:t>Shininess in skin</a:t>
            </a:r>
          </a:p>
          <a:p>
            <a:pPr eaLnBrk="1" hangingPunct="1">
              <a:spcBef>
                <a:spcPct val="0"/>
              </a:spcBef>
            </a:pPr>
            <a:r>
              <a:rPr lang="en-US" altLang="en-US" dirty="0"/>
              <a:t>	</a:t>
            </a:r>
          </a:p>
          <a:p>
            <a:pPr eaLnBrk="1" hangingPunct="1">
              <a:spcBef>
                <a:spcPct val="0"/>
              </a:spcBef>
            </a:pPr>
            <a:endParaRPr lang="en-US" altLang="en-US" b="1" dirty="0"/>
          </a:p>
          <a:p>
            <a:pPr eaLnBrk="1" hangingPunct="1">
              <a:spcBef>
                <a:spcPct val="0"/>
              </a:spcBef>
            </a:pPr>
            <a:endParaRPr lang="en-US" altLang="en-US" dirty="0"/>
          </a:p>
          <a:p>
            <a:pPr marL="338138" lvl="1" indent="-112713" eaLnBrk="1" hangingPunct="1">
              <a:spcBef>
                <a:spcPct val="0"/>
              </a:spcBef>
            </a:pPr>
            <a:endParaRPr lang="en-US" altLang="en-US" dirty="0"/>
          </a:p>
          <a:p>
            <a:pPr eaLnBrk="1" hangingPunct="1">
              <a:spcBef>
                <a:spcPct val="0"/>
              </a:spcBef>
            </a:pPr>
            <a:endParaRPr lang="en-US" altLang="en-US" b="1" u="sng" dirty="0"/>
          </a:p>
          <a:p>
            <a:pPr eaLnBrk="1" hangingPunct="1">
              <a:spcBef>
                <a:spcPct val="0"/>
              </a:spcBef>
            </a:pPr>
            <a:endParaRPr lang="en-US" altLang="en-US" dirty="0"/>
          </a:p>
        </p:txBody>
      </p:sp>
      <p:sp>
        <p:nvSpPr>
          <p:cNvPr id="41987" name="Slide Number Placeholder 3">
            <a:extLst>
              <a:ext uri="{FF2B5EF4-FFF2-40B4-BE49-F238E27FC236}">
                <a16:creationId xmlns:a16="http://schemas.microsoft.com/office/drawing/2014/main" id="{B8604A57-C628-4422-ACD7-5993072B71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FDE2078-8A88-4003-92C9-9D92A7665F6A}"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321DB77F-4E94-40D5-9102-25F9D5B8B012}"/>
              </a:ext>
            </a:extLst>
          </p:cNvPr>
          <p:cNvSpPr>
            <a:spLocks noChangeArrowheads="1"/>
          </p:cNvSpPr>
          <p:nvPr userDrawn="1"/>
        </p:nvSpPr>
        <p:spPr bwMode="auto">
          <a:xfrm>
            <a:off x="0" y="0"/>
            <a:ext cx="9144000" cy="1400175"/>
          </a:xfrm>
          <a:prstGeom prst="rect">
            <a:avLst/>
          </a:prstGeom>
          <a:solidFill>
            <a:schemeClr val="bg1"/>
          </a:solidFill>
          <a:ln w="9525">
            <a:noFill/>
            <a:miter lim="800000"/>
            <a:headEnd/>
            <a:tailEnd/>
          </a:ln>
        </p:spPr>
        <p:txBody>
          <a:bodyPr wrap="none" anchor="ctr"/>
          <a:lstStyle/>
          <a:p>
            <a:pPr eaLnBrk="0" hangingPunct="0"/>
            <a:endParaRPr lang="en-US" dirty="0"/>
          </a:p>
        </p:txBody>
      </p:sp>
      <p:sp>
        <p:nvSpPr>
          <p:cNvPr id="2" name="Title 1"/>
          <p:cNvSpPr>
            <a:spLocks noGrp="1"/>
          </p:cNvSpPr>
          <p:nvPr>
            <p:ph type="ctrTitle"/>
          </p:nvPr>
        </p:nvSpPr>
        <p:spPr>
          <a:xfrm>
            <a:off x="685800" y="2130425"/>
            <a:ext cx="7772400" cy="1470025"/>
          </a:xfrm>
          <a:prstGeom prst="rect">
            <a:avLst/>
          </a:prstGeom>
        </p:spPr>
        <p:txBody>
          <a:bodyPr/>
          <a:lstStyle>
            <a:lvl1pPr>
              <a:defRPr b="1">
                <a:solidFill>
                  <a:srgbClr val="00355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2D59618C-1747-42A0-95EA-CE94784C3CC1}" type="slidenum">
              <a:rPr lang="en-US" smtClean="0"/>
              <a:pPr/>
              <a:t>‹#›</a:t>
            </a:fld>
            <a:endParaRPr lang="en-US" dirty="0"/>
          </a:p>
        </p:txBody>
      </p:sp>
      <p:sp>
        <p:nvSpPr>
          <p:cNvPr id="7" name="Rectangle 7">
            <a:extLst>
              <a:ext uri="{FF2B5EF4-FFF2-40B4-BE49-F238E27FC236}">
                <a16:creationId xmlns:a16="http://schemas.microsoft.com/office/drawing/2014/main" id="{441C74F0-2D59-43BD-89D4-2077F5B275E2}"/>
              </a:ext>
            </a:extLst>
          </p:cNvPr>
          <p:cNvSpPr>
            <a:spLocks noChangeArrowheads="1"/>
          </p:cNvSpPr>
          <p:nvPr userDrawn="1"/>
        </p:nvSpPr>
        <p:spPr bwMode="auto">
          <a:xfrm>
            <a:off x="0" y="1143000"/>
            <a:ext cx="9144000" cy="228600"/>
          </a:xfrm>
          <a:prstGeom prst="rect">
            <a:avLst/>
          </a:prstGeom>
          <a:solidFill>
            <a:srgbClr val="BB171B"/>
          </a:solidFill>
          <a:ln w="9525">
            <a:solidFill>
              <a:schemeClr val="tx1"/>
            </a:solidFill>
            <a:miter lim="800000"/>
            <a:headEnd/>
            <a:tailEnd/>
          </a:ln>
        </p:spPr>
        <p:txBody>
          <a:bodyPr wrap="none" anchor="ctr"/>
          <a:lstStyle/>
          <a:p>
            <a:pPr eaLnBrk="0" hangingPunct="0"/>
            <a:endParaRPr lang="en-US" dirty="0"/>
          </a:p>
        </p:txBody>
      </p:sp>
      <p:pic>
        <p:nvPicPr>
          <p:cNvPr id="8" name="Picture 8" descr="HFALogo">
            <a:extLst>
              <a:ext uri="{FF2B5EF4-FFF2-40B4-BE49-F238E27FC236}">
                <a16:creationId xmlns:a16="http://schemas.microsoft.com/office/drawing/2014/main" id="{DF57C4D1-02C0-4B5D-B8BF-D7A2A8539B41}"/>
              </a:ext>
            </a:extLst>
          </p:cNvPr>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81000" y="152400"/>
            <a:ext cx="2209800" cy="9271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Dark Blu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59618C-1747-42A0-95EA-CE94784C3CC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D59618C-1747-42A0-95EA-CE94784C3CC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Dark Blue)">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0"/>
            <a:ext cx="8229600" cy="914400"/>
          </a:xfrm>
          <a:prstGeom prst="rect">
            <a:avLst/>
          </a:prstGeom>
        </p:spPr>
        <p:txBody>
          <a:bodyPr>
            <a:normAutofit/>
          </a:bodyPr>
          <a:lstStyle>
            <a:lvl1pPr>
              <a:defRPr sz="3600"/>
            </a:lvl1pPr>
          </a:lstStyle>
          <a:p>
            <a:endParaRPr lang="en-US" dirty="0"/>
          </a:p>
        </p:txBody>
      </p:sp>
      <p:sp>
        <p:nvSpPr>
          <p:cNvPr id="3" name="Content Placeholder 2"/>
          <p:cNvSpPr>
            <a:spLocks noGrp="1"/>
          </p:cNvSpPr>
          <p:nvPr>
            <p:ph idx="1"/>
          </p:nvPr>
        </p:nvSpPr>
        <p:spPr/>
        <p:txBody>
          <a:bodyPr/>
          <a:lstStyle>
            <a:lvl1pPr marL="457200" indent="-457200">
              <a:buFont typeface="Wingdings" panose="05000000000000000000" pitchFamily="2" charset="2"/>
              <a:buChar char="§"/>
              <a:defRPr sz="2800"/>
            </a:lvl1pPr>
            <a:lvl2pPr marL="742950" indent="-285750">
              <a:buFont typeface="Wingdings" pitchFamily="2" charset="2"/>
              <a:buChar char="§"/>
              <a:defRPr/>
            </a:lvl2pPr>
            <a:lvl3pPr marL="1143000" indent="-228600">
              <a:buFont typeface="Wingdings" pitchFamily="2" charset="2"/>
              <a:buChar char="§"/>
              <a:defRPr/>
            </a:lvl3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1A0AF3BE-5FF2-4C81-9483-994DACC24106}"/>
              </a:ext>
            </a:extLst>
          </p:cNvPr>
          <p:cNvSpPr>
            <a:spLocks noGrp="1"/>
          </p:cNvSpPr>
          <p:nvPr>
            <p:ph type="sldNum" sz="quarter" idx="10"/>
          </p:nvPr>
        </p:nvSpPr>
        <p:spPr>
          <a:xfrm>
            <a:off x="8077200" y="6697362"/>
            <a:ext cx="1066800" cy="152400"/>
          </a:xfrm>
        </p:spPr>
        <p:txBody>
          <a:bodyPr/>
          <a:lstStyle>
            <a:lvl1pPr>
              <a:defRPr sz="1100">
                <a:latin typeface="Gotham Light" pitchFamily="50" charset="0"/>
              </a:defRPr>
            </a:lvl1pPr>
          </a:lstStyle>
          <a:p>
            <a:fld id="{2D59618C-1747-42A0-95EA-CE94784C3CC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Re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0"/>
            <a:ext cx="8229600" cy="914400"/>
          </a:xfrm>
          <a:prstGeom prst="rect">
            <a:avLst/>
          </a:prstGeom>
        </p:spPr>
        <p:txBody>
          <a:bodyPr>
            <a:normAutofit/>
          </a:bodyPr>
          <a:lstStyle>
            <a:lvl1pPr>
              <a:defRPr sz="3600">
                <a:solidFill>
                  <a:srgbClr val="00355F"/>
                </a:solidFill>
              </a:defRPr>
            </a:lvl1pPr>
          </a:lstStyle>
          <a:p>
            <a:endParaRPr lang="en-US" dirty="0"/>
          </a:p>
        </p:txBody>
      </p:sp>
      <p:sp>
        <p:nvSpPr>
          <p:cNvPr id="3" name="Content Placeholder 2"/>
          <p:cNvSpPr>
            <a:spLocks noGrp="1"/>
          </p:cNvSpPr>
          <p:nvPr>
            <p:ph idx="1"/>
          </p:nvPr>
        </p:nvSpPr>
        <p:spPr/>
        <p:txBody>
          <a:bodyPr/>
          <a:lstStyle>
            <a:lvl1pPr marL="0" indent="0">
              <a:buNone/>
              <a:defRPr sz="2800"/>
            </a:lvl1pPr>
            <a:lvl2pPr marL="742950" indent="-285750">
              <a:buFont typeface="Wingdings" pitchFamily="2" charset="2"/>
              <a:buChar char="§"/>
              <a:defRPr/>
            </a:lvl2pPr>
            <a:lvl3pPr marL="1143000" indent="-228600">
              <a:buFont typeface="Wingdings" pitchFamily="2" charset="2"/>
              <a:buChar char="§"/>
              <a:defRPr/>
            </a:lvl3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1A0AF3BE-5FF2-4C81-9483-994DACC24106}"/>
              </a:ext>
            </a:extLst>
          </p:cNvPr>
          <p:cNvSpPr>
            <a:spLocks noGrp="1"/>
          </p:cNvSpPr>
          <p:nvPr>
            <p:ph type="sldNum" sz="quarter" idx="10"/>
          </p:nvPr>
        </p:nvSpPr>
        <p:spPr>
          <a:xfrm>
            <a:off x="8077200" y="6697362"/>
            <a:ext cx="1066800" cy="152400"/>
          </a:xfrm>
        </p:spPr>
        <p:txBody>
          <a:bodyPr/>
          <a:lstStyle>
            <a:lvl1pPr>
              <a:defRPr sz="1100">
                <a:latin typeface="Gotham Light" pitchFamily="50" charset="0"/>
              </a:defRPr>
            </a:lvl1pPr>
          </a:lstStyle>
          <a:p>
            <a:fld id="{2D59618C-1747-42A0-95EA-CE94784C3CC1}" type="slidenum">
              <a:rPr lang="en-US" smtClean="0"/>
              <a:pPr/>
              <a:t>‹#›</a:t>
            </a:fld>
            <a:endParaRPr lang="en-US" dirty="0"/>
          </a:p>
        </p:txBody>
      </p:sp>
      <p:sp>
        <p:nvSpPr>
          <p:cNvPr id="5" name="Rectangle 13">
            <a:extLst>
              <a:ext uri="{FF2B5EF4-FFF2-40B4-BE49-F238E27FC236}">
                <a16:creationId xmlns:a16="http://schemas.microsoft.com/office/drawing/2014/main" id="{CDA9ED5F-B3C9-414B-88CA-B45DBCF8174A}"/>
              </a:ext>
            </a:extLst>
          </p:cNvPr>
          <p:cNvSpPr/>
          <p:nvPr userDrawn="1"/>
        </p:nvSpPr>
        <p:spPr>
          <a:xfrm>
            <a:off x="-688" y="-7620"/>
            <a:ext cx="9147262" cy="1066797"/>
          </a:xfrm>
          <a:custGeom>
            <a:avLst/>
            <a:gdLst>
              <a:gd name="connsiteX0" fmla="*/ 0 w 9144000"/>
              <a:gd name="connsiteY0" fmla="*/ 0 h 1051553"/>
              <a:gd name="connsiteX1" fmla="*/ 9144000 w 9144000"/>
              <a:gd name="connsiteY1" fmla="*/ 0 h 1051553"/>
              <a:gd name="connsiteX2" fmla="*/ 9144000 w 9144000"/>
              <a:gd name="connsiteY2" fmla="*/ 1051553 h 1051553"/>
              <a:gd name="connsiteX3" fmla="*/ 0 w 9144000"/>
              <a:gd name="connsiteY3" fmla="*/ 1051553 h 1051553"/>
              <a:gd name="connsiteX4" fmla="*/ 0 w 9144000"/>
              <a:gd name="connsiteY4" fmla="*/ 0 h 1051553"/>
              <a:gd name="connsiteX0" fmla="*/ 0 w 9144000"/>
              <a:gd name="connsiteY0" fmla="*/ 0 h 1051553"/>
              <a:gd name="connsiteX1" fmla="*/ 9144000 w 9144000"/>
              <a:gd name="connsiteY1" fmla="*/ 0 h 1051553"/>
              <a:gd name="connsiteX2" fmla="*/ 9144000 w 9144000"/>
              <a:gd name="connsiteY2" fmla="*/ 1051553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44000 w 9144000"/>
              <a:gd name="connsiteY2" fmla="*/ 1051553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7144 w 9151144"/>
              <a:gd name="connsiteY0" fmla="*/ 0 h 1065840"/>
              <a:gd name="connsiteX1" fmla="*/ 9151144 w 9151144"/>
              <a:gd name="connsiteY1" fmla="*/ 0 h 1065840"/>
              <a:gd name="connsiteX2" fmla="*/ 9134668 w 9151144"/>
              <a:gd name="connsiteY2" fmla="*/ 359574 h 1065840"/>
              <a:gd name="connsiteX3" fmla="*/ 4060160 w 9151144"/>
              <a:gd name="connsiteY3" fmla="*/ 326630 h 1065840"/>
              <a:gd name="connsiteX4" fmla="*/ 0 w 9151144"/>
              <a:gd name="connsiteY4" fmla="*/ 1065840 h 1065840"/>
              <a:gd name="connsiteX5" fmla="*/ 7144 w 9151144"/>
              <a:gd name="connsiteY5" fmla="*/ 0 h 1065840"/>
              <a:gd name="connsiteX0" fmla="*/ 688 w 9144688"/>
              <a:gd name="connsiteY0" fmla="*/ 0 h 1056315"/>
              <a:gd name="connsiteX1" fmla="*/ 9144688 w 9144688"/>
              <a:gd name="connsiteY1" fmla="*/ 0 h 1056315"/>
              <a:gd name="connsiteX2" fmla="*/ 9128212 w 9144688"/>
              <a:gd name="connsiteY2" fmla="*/ 359574 h 1056315"/>
              <a:gd name="connsiteX3" fmla="*/ 4053704 w 9144688"/>
              <a:gd name="connsiteY3" fmla="*/ 326630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53704 w 9144688"/>
              <a:gd name="connsiteY3" fmla="*/ 326630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85454 w 9144688"/>
              <a:gd name="connsiteY3" fmla="*/ 323486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85454 w 9144688"/>
              <a:gd name="connsiteY3" fmla="*/ 323486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91804 w 9144688"/>
              <a:gd name="connsiteY3" fmla="*/ 339205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91804 w 9144688"/>
              <a:gd name="connsiteY3" fmla="*/ 339205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91804 w 9144688"/>
              <a:gd name="connsiteY3" fmla="*/ 339205 h 1056315"/>
              <a:gd name="connsiteX4" fmla="*/ 687 w 9144688"/>
              <a:gd name="connsiteY4" fmla="*/ 1056315 h 1056315"/>
              <a:gd name="connsiteX5" fmla="*/ 688 w 9144688"/>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262" h="1056315">
                <a:moveTo>
                  <a:pt x="688" y="0"/>
                </a:moveTo>
                <a:lnTo>
                  <a:pt x="9144688" y="0"/>
                </a:lnTo>
                <a:lnTo>
                  <a:pt x="9147262" y="372149"/>
                </a:lnTo>
                <a:cubicBezTo>
                  <a:pt x="5956559" y="201544"/>
                  <a:pt x="5181258" y="289658"/>
                  <a:pt x="4091804" y="339205"/>
                </a:cubicBezTo>
                <a:cubicBezTo>
                  <a:pt x="1902770" y="446295"/>
                  <a:pt x="517611" y="824027"/>
                  <a:pt x="687" y="1056315"/>
                </a:cubicBezTo>
                <a:cubicBezTo>
                  <a:pt x="3068" y="701035"/>
                  <a:pt x="-1693" y="355280"/>
                  <a:pt x="688" y="0"/>
                </a:cubicBezTo>
                <a:close/>
              </a:path>
            </a:pathLst>
          </a:custGeom>
          <a:solidFill>
            <a:srgbClr val="B32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03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Light Blue)">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0"/>
            <a:ext cx="8229600" cy="914400"/>
          </a:xfrm>
          <a:prstGeom prst="rect">
            <a:avLst/>
          </a:prstGeom>
        </p:spPr>
        <p:txBody>
          <a:bodyPr>
            <a:normAutofit/>
          </a:bodyPr>
          <a:lstStyle>
            <a:lvl1pPr>
              <a:defRPr sz="3600"/>
            </a:lvl1pPr>
          </a:lstStyle>
          <a:p>
            <a:endParaRPr lang="en-US" dirty="0"/>
          </a:p>
        </p:txBody>
      </p:sp>
      <p:sp>
        <p:nvSpPr>
          <p:cNvPr id="3" name="Content Placeholder 2"/>
          <p:cNvSpPr>
            <a:spLocks noGrp="1"/>
          </p:cNvSpPr>
          <p:nvPr>
            <p:ph idx="1"/>
          </p:nvPr>
        </p:nvSpPr>
        <p:spPr/>
        <p:txBody>
          <a:bodyPr/>
          <a:lstStyle>
            <a:lvl1pPr marL="0" indent="0">
              <a:buNone/>
              <a:defRPr sz="2800"/>
            </a:lvl1pPr>
            <a:lvl2pPr marL="742950" indent="-285750">
              <a:buFont typeface="Wingdings" pitchFamily="2" charset="2"/>
              <a:buChar char="§"/>
              <a:defRPr/>
            </a:lvl2pPr>
            <a:lvl3pPr marL="1143000" indent="-228600">
              <a:buFont typeface="Wingdings" pitchFamily="2" charset="2"/>
              <a:buChar char="§"/>
              <a:defRPr/>
            </a:lvl3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1A0AF3BE-5FF2-4C81-9483-994DACC24106}"/>
              </a:ext>
            </a:extLst>
          </p:cNvPr>
          <p:cNvSpPr>
            <a:spLocks noGrp="1"/>
          </p:cNvSpPr>
          <p:nvPr>
            <p:ph type="sldNum" sz="quarter" idx="10"/>
          </p:nvPr>
        </p:nvSpPr>
        <p:spPr/>
        <p:txBody>
          <a:bodyPr/>
          <a:lstStyle/>
          <a:p>
            <a:fld id="{2D59618C-1747-42A0-95EA-CE94784C3CC1}" type="slidenum">
              <a:rPr lang="en-US" smtClean="0"/>
              <a:pPr/>
              <a:t>‹#›</a:t>
            </a:fld>
            <a:endParaRPr lang="en-US" dirty="0"/>
          </a:p>
        </p:txBody>
      </p:sp>
      <p:sp>
        <p:nvSpPr>
          <p:cNvPr id="5" name="Rectangle 13">
            <a:extLst>
              <a:ext uri="{FF2B5EF4-FFF2-40B4-BE49-F238E27FC236}">
                <a16:creationId xmlns:a16="http://schemas.microsoft.com/office/drawing/2014/main" id="{EAB6D13E-1D68-4859-BFF0-314014820009}"/>
              </a:ext>
            </a:extLst>
          </p:cNvPr>
          <p:cNvSpPr/>
          <p:nvPr userDrawn="1"/>
        </p:nvSpPr>
        <p:spPr>
          <a:xfrm>
            <a:off x="-688" y="-7620"/>
            <a:ext cx="9147262" cy="1066797"/>
          </a:xfrm>
          <a:custGeom>
            <a:avLst/>
            <a:gdLst>
              <a:gd name="connsiteX0" fmla="*/ 0 w 9144000"/>
              <a:gd name="connsiteY0" fmla="*/ 0 h 1051553"/>
              <a:gd name="connsiteX1" fmla="*/ 9144000 w 9144000"/>
              <a:gd name="connsiteY1" fmla="*/ 0 h 1051553"/>
              <a:gd name="connsiteX2" fmla="*/ 9144000 w 9144000"/>
              <a:gd name="connsiteY2" fmla="*/ 1051553 h 1051553"/>
              <a:gd name="connsiteX3" fmla="*/ 0 w 9144000"/>
              <a:gd name="connsiteY3" fmla="*/ 1051553 h 1051553"/>
              <a:gd name="connsiteX4" fmla="*/ 0 w 9144000"/>
              <a:gd name="connsiteY4" fmla="*/ 0 h 1051553"/>
              <a:gd name="connsiteX0" fmla="*/ 0 w 9144000"/>
              <a:gd name="connsiteY0" fmla="*/ 0 h 1051553"/>
              <a:gd name="connsiteX1" fmla="*/ 9144000 w 9144000"/>
              <a:gd name="connsiteY1" fmla="*/ 0 h 1051553"/>
              <a:gd name="connsiteX2" fmla="*/ 9144000 w 9144000"/>
              <a:gd name="connsiteY2" fmla="*/ 1051553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44000 w 9144000"/>
              <a:gd name="connsiteY2" fmla="*/ 1051553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7144 w 9151144"/>
              <a:gd name="connsiteY0" fmla="*/ 0 h 1065840"/>
              <a:gd name="connsiteX1" fmla="*/ 9151144 w 9151144"/>
              <a:gd name="connsiteY1" fmla="*/ 0 h 1065840"/>
              <a:gd name="connsiteX2" fmla="*/ 9134668 w 9151144"/>
              <a:gd name="connsiteY2" fmla="*/ 359574 h 1065840"/>
              <a:gd name="connsiteX3" fmla="*/ 4060160 w 9151144"/>
              <a:gd name="connsiteY3" fmla="*/ 326630 h 1065840"/>
              <a:gd name="connsiteX4" fmla="*/ 0 w 9151144"/>
              <a:gd name="connsiteY4" fmla="*/ 1065840 h 1065840"/>
              <a:gd name="connsiteX5" fmla="*/ 7144 w 9151144"/>
              <a:gd name="connsiteY5" fmla="*/ 0 h 1065840"/>
              <a:gd name="connsiteX0" fmla="*/ 688 w 9144688"/>
              <a:gd name="connsiteY0" fmla="*/ 0 h 1056315"/>
              <a:gd name="connsiteX1" fmla="*/ 9144688 w 9144688"/>
              <a:gd name="connsiteY1" fmla="*/ 0 h 1056315"/>
              <a:gd name="connsiteX2" fmla="*/ 9128212 w 9144688"/>
              <a:gd name="connsiteY2" fmla="*/ 359574 h 1056315"/>
              <a:gd name="connsiteX3" fmla="*/ 4053704 w 9144688"/>
              <a:gd name="connsiteY3" fmla="*/ 326630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53704 w 9144688"/>
              <a:gd name="connsiteY3" fmla="*/ 326630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85454 w 9144688"/>
              <a:gd name="connsiteY3" fmla="*/ 323486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85454 w 9144688"/>
              <a:gd name="connsiteY3" fmla="*/ 323486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91804 w 9144688"/>
              <a:gd name="connsiteY3" fmla="*/ 339205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91804 w 9144688"/>
              <a:gd name="connsiteY3" fmla="*/ 339205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91804 w 9144688"/>
              <a:gd name="connsiteY3" fmla="*/ 339205 h 1056315"/>
              <a:gd name="connsiteX4" fmla="*/ 687 w 9144688"/>
              <a:gd name="connsiteY4" fmla="*/ 1056315 h 1056315"/>
              <a:gd name="connsiteX5" fmla="*/ 688 w 9144688"/>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262" h="1056315">
                <a:moveTo>
                  <a:pt x="688" y="0"/>
                </a:moveTo>
                <a:lnTo>
                  <a:pt x="9144688" y="0"/>
                </a:lnTo>
                <a:lnTo>
                  <a:pt x="9147262" y="372149"/>
                </a:lnTo>
                <a:cubicBezTo>
                  <a:pt x="5956559" y="201544"/>
                  <a:pt x="5181258" y="289658"/>
                  <a:pt x="4091804" y="339205"/>
                </a:cubicBezTo>
                <a:cubicBezTo>
                  <a:pt x="1902770" y="446295"/>
                  <a:pt x="517611" y="824027"/>
                  <a:pt x="687" y="1056315"/>
                </a:cubicBezTo>
                <a:cubicBezTo>
                  <a:pt x="3068" y="701035"/>
                  <a:pt x="-1693" y="355280"/>
                  <a:pt x="688" y="0"/>
                </a:cubicBez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75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0"/>
            <a:ext cx="8229600" cy="914400"/>
          </a:xfrm>
          <a:prstGeom prst="rect">
            <a:avLst/>
          </a:prstGeom>
        </p:spPr>
        <p:txBody>
          <a:bodyPr>
            <a:normAutofit/>
          </a:bodyPr>
          <a:lstStyle>
            <a:lvl1pPr>
              <a:defRPr sz="3600">
                <a:solidFill>
                  <a:srgbClr val="00355F"/>
                </a:solidFill>
              </a:defRPr>
            </a:lvl1pPr>
          </a:lstStyle>
          <a:p>
            <a:endParaRPr lang="en-US" dirty="0"/>
          </a:p>
        </p:txBody>
      </p:sp>
      <p:sp>
        <p:nvSpPr>
          <p:cNvPr id="3" name="Content Placeholder 2"/>
          <p:cNvSpPr>
            <a:spLocks noGrp="1"/>
          </p:cNvSpPr>
          <p:nvPr>
            <p:ph idx="1"/>
          </p:nvPr>
        </p:nvSpPr>
        <p:spPr/>
        <p:txBody>
          <a:bodyPr/>
          <a:lstStyle>
            <a:lvl1pPr marL="0" indent="0">
              <a:buNone/>
              <a:defRPr sz="2800"/>
            </a:lvl1pPr>
            <a:lvl2pPr marL="742950" indent="-285750">
              <a:buFont typeface="Wingdings" pitchFamily="2" charset="2"/>
              <a:buChar char="§"/>
              <a:defRPr/>
            </a:lvl2pPr>
            <a:lvl3pPr marL="1143000" indent="-228600">
              <a:buFont typeface="Wingdings" pitchFamily="2" charset="2"/>
              <a:buChar char="§"/>
              <a:defRPr/>
            </a:lvl3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1A0AF3BE-5FF2-4C81-9483-994DACC24106}"/>
              </a:ext>
            </a:extLst>
          </p:cNvPr>
          <p:cNvSpPr>
            <a:spLocks noGrp="1"/>
          </p:cNvSpPr>
          <p:nvPr>
            <p:ph type="sldNum" sz="quarter" idx="10"/>
          </p:nvPr>
        </p:nvSpPr>
        <p:spPr/>
        <p:txBody>
          <a:bodyPr/>
          <a:lstStyle/>
          <a:p>
            <a:fld id="{2D59618C-1747-42A0-95EA-CE94784C3CC1}" type="slidenum">
              <a:rPr lang="en-US" smtClean="0"/>
              <a:pPr/>
              <a:t>‹#›</a:t>
            </a:fld>
            <a:endParaRPr lang="en-US" dirty="0"/>
          </a:p>
        </p:txBody>
      </p:sp>
      <p:sp>
        <p:nvSpPr>
          <p:cNvPr id="5" name="Rectangle 13">
            <a:extLst>
              <a:ext uri="{FF2B5EF4-FFF2-40B4-BE49-F238E27FC236}">
                <a16:creationId xmlns:a16="http://schemas.microsoft.com/office/drawing/2014/main" id="{EAB6D13E-1D68-4859-BFF0-314014820009}"/>
              </a:ext>
            </a:extLst>
          </p:cNvPr>
          <p:cNvSpPr/>
          <p:nvPr userDrawn="1"/>
        </p:nvSpPr>
        <p:spPr>
          <a:xfrm>
            <a:off x="-688" y="-7620"/>
            <a:ext cx="9147262" cy="1066797"/>
          </a:xfrm>
          <a:custGeom>
            <a:avLst/>
            <a:gdLst>
              <a:gd name="connsiteX0" fmla="*/ 0 w 9144000"/>
              <a:gd name="connsiteY0" fmla="*/ 0 h 1051553"/>
              <a:gd name="connsiteX1" fmla="*/ 9144000 w 9144000"/>
              <a:gd name="connsiteY1" fmla="*/ 0 h 1051553"/>
              <a:gd name="connsiteX2" fmla="*/ 9144000 w 9144000"/>
              <a:gd name="connsiteY2" fmla="*/ 1051553 h 1051553"/>
              <a:gd name="connsiteX3" fmla="*/ 0 w 9144000"/>
              <a:gd name="connsiteY3" fmla="*/ 1051553 h 1051553"/>
              <a:gd name="connsiteX4" fmla="*/ 0 w 9144000"/>
              <a:gd name="connsiteY4" fmla="*/ 0 h 1051553"/>
              <a:gd name="connsiteX0" fmla="*/ 0 w 9144000"/>
              <a:gd name="connsiteY0" fmla="*/ 0 h 1051553"/>
              <a:gd name="connsiteX1" fmla="*/ 9144000 w 9144000"/>
              <a:gd name="connsiteY1" fmla="*/ 0 h 1051553"/>
              <a:gd name="connsiteX2" fmla="*/ 9144000 w 9144000"/>
              <a:gd name="connsiteY2" fmla="*/ 1051553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44000 w 9144000"/>
              <a:gd name="connsiteY2" fmla="*/ 1051553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7144 w 9151144"/>
              <a:gd name="connsiteY0" fmla="*/ 0 h 1065840"/>
              <a:gd name="connsiteX1" fmla="*/ 9151144 w 9151144"/>
              <a:gd name="connsiteY1" fmla="*/ 0 h 1065840"/>
              <a:gd name="connsiteX2" fmla="*/ 9134668 w 9151144"/>
              <a:gd name="connsiteY2" fmla="*/ 359574 h 1065840"/>
              <a:gd name="connsiteX3" fmla="*/ 4060160 w 9151144"/>
              <a:gd name="connsiteY3" fmla="*/ 326630 h 1065840"/>
              <a:gd name="connsiteX4" fmla="*/ 0 w 9151144"/>
              <a:gd name="connsiteY4" fmla="*/ 1065840 h 1065840"/>
              <a:gd name="connsiteX5" fmla="*/ 7144 w 9151144"/>
              <a:gd name="connsiteY5" fmla="*/ 0 h 1065840"/>
              <a:gd name="connsiteX0" fmla="*/ 688 w 9144688"/>
              <a:gd name="connsiteY0" fmla="*/ 0 h 1056315"/>
              <a:gd name="connsiteX1" fmla="*/ 9144688 w 9144688"/>
              <a:gd name="connsiteY1" fmla="*/ 0 h 1056315"/>
              <a:gd name="connsiteX2" fmla="*/ 9128212 w 9144688"/>
              <a:gd name="connsiteY2" fmla="*/ 359574 h 1056315"/>
              <a:gd name="connsiteX3" fmla="*/ 4053704 w 9144688"/>
              <a:gd name="connsiteY3" fmla="*/ 326630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53704 w 9144688"/>
              <a:gd name="connsiteY3" fmla="*/ 326630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85454 w 9144688"/>
              <a:gd name="connsiteY3" fmla="*/ 323486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85454 w 9144688"/>
              <a:gd name="connsiteY3" fmla="*/ 323486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91804 w 9144688"/>
              <a:gd name="connsiteY3" fmla="*/ 339205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91804 w 9144688"/>
              <a:gd name="connsiteY3" fmla="*/ 339205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91804 w 9144688"/>
              <a:gd name="connsiteY3" fmla="*/ 339205 h 1056315"/>
              <a:gd name="connsiteX4" fmla="*/ 687 w 9144688"/>
              <a:gd name="connsiteY4" fmla="*/ 1056315 h 1056315"/>
              <a:gd name="connsiteX5" fmla="*/ 688 w 9144688"/>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262" h="1056315">
                <a:moveTo>
                  <a:pt x="688" y="0"/>
                </a:moveTo>
                <a:lnTo>
                  <a:pt x="9144688" y="0"/>
                </a:lnTo>
                <a:lnTo>
                  <a:pt x="9147262" y="372149"/>
                </a:lnTo>
                <a:cubicBezTo>
                  <a:pt x="5956559" y="201544"/>
                  <a:pt x="5181258" y="289658"/>
                  <a:pt x="4091804" y="339205"/>
                </a:cubicBezTo>
                <a:cubicBezTo>
                  <a:pt x="1902770" y="446295"/>
                  <a:pt x="517611" y="824027"/>
                  <a:pt x="687" y="1056315"/>
                </a:cubicBezTo>
                <a:cubicBezTo>
                  <a:pt x="3068" y="701035"/>
                  <a:pt x="-1693" y="355280"/>
                  <a:pt x="688" y="0"/>
                </a:cubicBezTo>
                <a:close/>
              </a:path>
            </a:pathLst>
          </a:custGeom>
          <a:solidFill>
            <a:srgbClr val="A2C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61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02F3DC-A07F-4343-98CF-0F95324BD18C}"/>
              </a:ext>
            </a:extLst>
          </p:cNvPr>
          <p:cNvSpPr/>
          <p:nvPr userDrawn="1"/>
        </p:nvSpPr>
        <p:spPr>
          <a:xfrm>
            <a:off x="0" y="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BD8A8B6-6B97-4898-8DC2-38C9BC36D0F9}"/>
              </a:ext>
            </a:extLst>
          </p:cNvPr>
          <p:cNvSpPr>
            <a:spLocks noGrp="1"/>
          </p:cNvSpPr>
          <p:nvPr>
            <p:ph type="sldNum" sz="quarter" idx="10"/>
          </p:nvPr>
        </p:nvSpPr>
        <p:spPr/>
        <p:txBody>
          <a:bodyPr/>
          <a:lstStyle/>
          <a:p>
            <a:fld id="{2D59618C-1747-42A0-95EA-CE94784C3CC1}" type="slidenum">
              <a:rPr lang="en-US" smtClean="0"/>
              <a:pPr/>
              <a:t>‹#›</a:t>
            </a:fld>
            <a:endParaRPr lang="en-US" dirty="0"/>
          </a:p>
        </p:txBody>
      </p:sp>
      <p:sp>
        <p:nvSpPr>
          <p:cNvPr id="4" name="Rectangle 7">
            <a:extLst>
              <a:ext uri="{FF2B5EF4-FFF2-40B4-BE49-F238E27FC236}">
                <a16:creationId xmlns:a16="http://schemas.microsoft.com/office/drawing/2014/main" id="{0C2D1657-2B1A-487F-8462-8800661A788D}"/>
              </a:ext>
            </a:extLst>
          </p:cNvPr>
          <p:cNvSpPr>
            <a:spLocks noChangeArrowheads="1"/>
          </p:cNvSpPr>
          <p:nvPr userDrawn="1"/>
        </p:nvSpPr>
        <p:spPr bwMode="auto">
          <a:xfrm>
            <a:off x="0" y="1143000"/>
            <a:ext cx="9144000" cy="228600"/>
          </a:xfrm>
          <a:prstGeom prst="rect">
            <a:avLst/>
          </a:prstGeom>
          <a:solidFill>
            <a:srgbClr val="B32317"/>
          </a:solidFill>
          <a:ln w="9525">
            <a:noFill/>
            <a:miter lim="800000"/>
            <a:headEnd/>
            <a:tailEnd/>
          </a:ln>
        </p:spPr>
        <p:txBody>
          <a:bodyPr wrap="none" anchor="ctr"/>
          <a:lstStyle/>
          <a:p>
            <a:pPr eaLnBrk="0" hangingPunct="0"/>
            <a:endParaRPr lang="en-US" dirty="0"/>
          </a:p>
        </p:txBody>
      </p:sp>
      <p:pic>
        <p:nvPicPr>
          <p:cNvPr id="5" name="Picture 8" descr="HFALogo">
            <a:extLst>
              <a:ext uri="{FF2B5EF4-FFF2-40B4-BE49-F238E27FC236}">
                <a16:creationId xmlns:a16="http://schemas.microsoft.com/office/drawing/2014/main" id="{5F29F368-4516-40DE-BFC1-EE8F682A7247}"/>
              </a:ext>
            </a:extLst>
          </p:cNvPr>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81000" y="152400"/>
            <a:ext cx="2209800" cy="927100"/>
          </a:xfrm>
          <a:prstGeom prst="rect">
            <a:avLst/>
          </a:prstGeom>
          <a:noFill/>
          <a:ln w="9525">
            <a:noFill/>
            <a:miter lim="800000"/>
            <a:headEnd/>
            <a:tailEnd/>
          </a:ln>
        </p:spPr>
      </p:pic>
      <p:sp>
        <p:nvSpPr>
          <p:cNvPr id="6" name="Rectangle 5">
            <a:extLst>
              <a:ext uri="{FF2B5EF4-FFF2-40B4-BE49-F238E27FC236}">
                <a16:creationId xmlns:a16="http://schemas.microsoft.com/office/drawing/2014/main" id="{9587F71C-0D86-4799-87E0-BFFFBE6FD6B5}"/>
              </a:ext>
            </a:extLst>
          </p:cNvPr>
          <p:cNvSpPr/>
          <p:nvPr userDrawn="1"/>
        </p:nvSpPr>
        <p:spPr>
          <a:xfrm>
            <a:off x="5081450" y="214152"/>
            <a:ext cx="3911455" cy="769441"/>
          </a:xfrm>
          <a:prstGeom prst="rect">
            <a:avLst/>
          </a:prstGeom>
          <a:noFill/>
        </p:spPr>
        <p:txBody>
          <a:bodyPr wrap="none" lIns="91440" tIns="45720" rIns="91440" bIns="45720">
            <a:spAutoFit/>
          </a:bodyPr>
          <a:lstStyle/>
          <a:p>
            <a:pPr algn="ctr"/>
            <a:r>
              <a:rPr lang="en-US" sz="4400" dirty="0">
                <a:ln w="0"/>
                <a:solidFill>
                  <a:srgbClr val="4E84C4"/>
                </a:solidFill>
                <a:effectLst>
                  <a:outerShdw blurRad="38100" dist="25400" dir="5400000" algn="ctr" rotWithShape="0">
                    <a:srgbClr val="6E747A">
                      <a:alpha val="43000"/>
                    </a:srgbClr>
                  </a:outerShdw>
                </a:effectLst>
                <a:latin typeface="Gotham Bold" pitchFamily="50" charset="0"/>
              </a:rPr>
              <a:t>THANK YOU!</a:t>
            </a:r>
          </a:p>
        </p:txBody>
      </p:sp>
    </p:spTree>
    <p:extLst>
      <p:ext uri="{BB962C8B-B14F-4D97-AF65-F5344CB8AC3E}">
        <p14:creationId xmlns:p14="http://schemas.microsoft.com/office/powerpoint/2010/main" val="177573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6"/>
            <a:ext cx="8229600" cy="9144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752601"/>
            <a:ext cx="4038600" cy="4267200"/>
          </a:xfrm>
        </p:spPr>
        <p:txBody>
          <a:bodyPr/>
          <a:lstStyle>
            <a:lvl1pPr>
              <a:spcAft>
                <a:spcPts val="600"/>
              </a:spcAft>
              <a:defRPr sz="2800"/>
            </a:lvl1pPr>
            <a:lvl2pPr>
              <a:spcBef>
                <a:spcPts val="0"/>
              </a:spcBef>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26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D59618C-1747-42A0-95EA-CE94784C3CC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0"/>
            <a:ext cx="8229600" cy="914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5919"/>
            <a:ext cx="4040188" cy="411481"/>
          </a:xfrm>
        </p:spPr>
        <p:txBody>
          <a:bodyPr anchor="b">
            <a:no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45919"/>
            <a:ext cx="4041775" cy="411481"/>
          </a:xfrm>
        </p:spPr>
        <p:txBody>
          <a:bodyPr anchor="b">
            <a:no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D59618C-1747-42A0-95EA-CE94784C3CC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Dark Blue)">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0"/>
            <a:ext cx="8229600" cy="914400"/>
          </a:xfrm>
          <a:prstGeom prst="rect">
            <a:avLst/>
          </a:prstGeo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2D59618C-1747-42A0-95EA-CE94784C3CC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91640"/>
            <a:ext cx="8229600" cy="43715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077200" y="6629400"/>
            <a:ext cx="1066800" cy="228600"/>
          </a:xfrm>
          <a:prstGeom prst="rect">
            <a:avLst/>
          </a:prstGeom>
        </p:spPr>
        <p:txBody>
          <a:bodyPr vert="horz" lIns="91440" tIns="45720" rIns="91440" bIns="45720" rtlCol="0" anchor="ctr"/>
          <a:lstStyle>
            <a:lvl1pPr algn="r">
              <a:defRPr sz="1200">
                <a:solidFill>
                  <a:srgbClr val="00355F"/>
                </a:solidFill>
              </a:defRPr>
            </a:lvl1pPr>
          </a:lstStyle>
          <a:p>
            <a:fld id="{2D59618C-1747-42A0-95EA-CE94784C3CC1}" type="slidenum">
              <a:rPr lang="en-US" smtClean="0"/>
              <a:pPr/>
              <a:t>‹#›</a:t>
            </a:fld>
            <a:endParaRPr lang="en-US" dirty="0"/>
          </a:p>
        </p:txBody>
      </p:sp>
      <p:pic>
        <p:nvPicPr>
          <p:cNvPr id="9" name="Picture 8" descr="HFALogo.jpg">
            <a:extLst>
              <a:ext uri="{FF2B5EF4-FFF2-40B4-BE49-F238E27FC236}">
                <a16:creationId xmlns:a16="http://schemas.microsoft.com/office/drawing/2014/main" id="{DAA586DD-6CBD-4325-AA21-423B9DEF8E42}"/>
              </a:ext>
            </a:extLst>
          </p:cNvPr>
          <p:cNvPicPr>
            <a:picLocks noChangeAspect="1"/>
          </p:cNvPicPr>
          <p:nvPr/>
        </p:nvPicPr>
        <p:blipFill>
          <a:blip r:embed="rId13" cstate="print"/>
          <a:stretch>
            <a:fillRect/>
          </a:stretch>
        </p:blipFill>
        <p:spPr>
          <a:xfrm>
            <a:off x="304801" y="6124112"/>
            <a:ext cx="838199" cy="352888"/>
          </a:xfrm>
          <a:prstGeom prst="rect">
            <a:avLst/>
          </a:prstGeom>
        </p:spPr>
      </p:pic>
      <p:cxnSp>
        <p:nvCxnSpPr>
          <p:cNvPr id="10" name="Straight Connector 9">
            <a:extLst>
              <a:ext uri="{FF2B5EF4-FFF2-40B4-BE49-F238E27FC236}">
                <a16:creationId xmlns:a16="http://schemas.microsoft.com/office/drawing/2014/main" id="{3445D46E-622B-4C8E-835A-4E212D3C0861}"/>
              </a:ext>
            </a:extLst>
          </p:cNvPr>
          <p:cNvCxnSpPr/>
          <p:nvPr/>
        </p:nvCxnSpPr>
        <p:spPr>
          <a:xfrm>
            <a:off x="0" y="6629400"/>
            <a:ext cx="9144000" cy="0"/>
          </a:xfrm>
          <a:prstGeom prst="line">
            <a:avLst/>
          </a:prstGeom>
          <a:ln w="85725">
            <a:solidFill>
              <a:srgbClr val="00355F"/>
            </a:solidFill>
          </a:ln>
        </p:spPr>
        <p:style>
          <a:lnRef idx="1">
            <a:schemeClr val="accent1"/>
          </a:lnRef>
          <a:fillRef idx="0">
            <a:schemeClr val="accent1"/>
          </a:fillRef>
          <a:effectRef idx="0">
            <a:schemeClr val="accent1"/>
          </a:effectRef>
          <a:fontRef idx="minor">
            <a:schemeClr val="tx1"/>
          </a:fontRef>
        </p:style>
      </p:cxnSp>
      <p:sp>
        <p:nvSpPr>
          <p:cNvPr id="13" name="Title Placeholder 12">
            <a:extLst>
              <a:ext uri="{FF2B5EF4-FFF2-40B4-BE49-F238E27FC236}">
                <a16:creationId xmlns:a16="http://schemas.microsoft.com/office/drawing/2014/main" id="{50AE1C9C-B0AC-49C8-8062-5190EDA7D45E}"/>
              </a:ext>
            </a:extLst>
          </p:cNvPr>
          <p:cNvSpPr>
            <a:spLocks noGrp="1"/>
          </p:cNvSpPr>
          <p:nvPr userDrawn="1">
            <p:ph type="title"/>
          </p:nvPr>
        </p:nvSpPr>
        <p:spPr>
          <a:xfrm>
            <a:off x="457200" y="731520"/>
            <a:ext cx="8229600" cy="914400"/>
          </a:xfrm>
          <a:prstGeom prst="rect">
            <a:avLst/>
          </a:prstGeom>
        </p:spPr>
        <p:txBody>
          <a:bodyPr vert="horz" lIns="91440" tIns="45720" rIns="91440" bIns="45720" rtlCol="0" anchor="ctr">
            <a:normAutofit/>
          </a:bodyPr>
          <a:lstStyle/>
          <a:p>
            <a:r>
              <a:rPr lang="en-US" dirty="0"/>
              <a:t>Click to edit Master title style</a:t>
            </a:r>
          </a:p>
        </p:txBody>
      </p:sp>
      <p:sp>
        <p:nvSpPr>
          <p:cNvPr id="14" name="Rectangle 13">
            <a:extLst>
              <a:ext uri="{FF2B5EF4-FFF2-40B4-BE49-F238E27FC236}">
                <a16:creationId xmlns:a16="http://schemas.microsoft.com/office/drawing/2014/main" id="{B36EE55F-2DBC-42EF-8819-521079E50EB7}"/>
              </a:ext>
            </a:extLst>
          </p:cNvPr>
          <p:cNvSpPr/>
          <p:nvPr userDrawn="1"/>
        </p:nvSpPr>
        <p:spPr>
          <a:xfrm>
            <a:off x="-688" y="-7620"/>
            <a:ext cx="9147262" cy="1066797"/>
          </a:xfrm>
          <a:custGeom>
            <a:avLst/>
            <a:gdLst>
              <a:gd name="connsiteX0" fmla="*/ 0 w 9144000"/>
              <a:gd name="connsiteY0" fmla="*/ 0 h 1051553"/>
              <a:gd name="connsiteX1" fmla="*/ 9144000 w 9144000"/>
              <a:gd name="connsiteY1" fmla="*/ 0 h 1051553"/>
              <a:gd name="connsiteX2" fmla="*/ 9144000 w 9144000"/>
              <a:gd name="connsiteY2" fmla="*/ 1051553 h 1051553"/>
              <a:gd name="connsiteX3" fmla="*/ 0 w 9144000"/>
              <a:gd name="connsiteY3" fmla="*/ 1051553 h 1051553"/>
              <a:gd name="connsiteX4" fmla="*/ 0 w 9144000"/>
              <a:gd name="connsiteY4" fmla="*/ 0 h 1051553"/>
              <a:gd name="connsiteX0" fmla="*/ 0 w 9144000"/>
              <a:gd name="connsiteY0" fmla="*/ 0 h 1051553"/>
              <a:gd name="connsiteX1" fmla="*/ 9144000 w 9144000"/>
              <a:gd name="connsiteY1" fmla="*/ 0 h 1051553"/>
              <a:gd name="connsiteX2" fmla="*/ 9144000 w 9144000"/>
              <a:gd name="connsiteY2" fmla="*/ 1051553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44000 w 9144000"/>
              <a:gd name="connsiteY2" fmla="*/ 1051553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19286 w 9144000"/>
              <a:gd name="connsiteY2" fmla="*/ 409001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448432 w 9144000"/>
              <a:gd name="connsiteY3" fmla="*/ 483149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0 w 9144000"/>
              <a:gd name="connsiteY0" fmla="*/ 0 h 1051553"/>
              <a:gd name="connsiteX1" fmla="*/ 9144000 w 9144000"/>
              <a:gd name="connsiteY1" fmla="*/ 0 h 1051553"/>
              <a:gd name="connsiteX2" fmla="*/ 9127524 w 9144000"/>
              <a:gd name="connsiteY2" fmla="*/ 359574 h 1051553"/>
              <a:gd name="connsiteX3" fmla="*/ 4053016 w 9144000"/>
              <a:gd name="connsiteY3" fmla="*/ 326630 h 1051553"/>
              <a:gd name="connsiteX4" fmla="*/ 0 w 9144000"/>
              <a:gd name="connsiteY4" fmla="*/ 1051553 h 1051553"/>
              <a:gd name="connsiteX5" fmla="*/ 0 w 9144000"/>
              <a:gd name="connsiteY5" fmla="*/ 0 h 1051553"/>
              <a:gd name="connsiteX0" fmla="*/ 7144 w 9151144"/>
              <a:gd name="connsiteY0" fmla="*/ 0 h 1065840"/>
              <a:gd name="connsiteX1" fmla="*/ 9151144 w 9151144"/>
              <a:gd name="connsiteY1" fmla="*/ 0 h 1065840"/>
              <a:gd name="connsiteX2" fmla="*/ 9134668 w 9151144"/>
              <a:gd name="connsiteY2" fmla="*/ 359574 h 1065840"/>
              <a:gd name="connsiteX3" fmla="*/ 4060160 w 9151144"/>
              <a:gd name="connsiteY3" fmla="*/ 326630 h 1065840"/>
              <a:gd name="connsiteX4" fmla="*/ 0 w 9151144"/>
              <a:gd name="connsiteY4" fmla="*/ 1065840 h 1065840"/>
              <a:gd name="connsiteX5" fmla="*/ 7144 w 9151144"/>
              <a:gd name="connsiteY5" fmla="*/ 0 h 1065840"/>
              <a:gd name="connsiteX0" fmla="*/ 688 w 9144688"/>
              <a:gd name="connsiteY0" fmla="*/ 0 h 1056315"/>
              <a:gd name="connsiteX1" fmla="*/ 9144688 w 9144688"/>
              <a:gd name="connsiteY1" fmla="*/ 0 h 1056315"/>
              <a:gd name="connsiteX2" fmla="*/ 9128212 w 9144688"/>
              <a:gd name="connsiteY2" fmla="*/ 359574 h 1056315"/>
              <a:gd name="connsiteX3" fmla="*/ 4053704 w 9144688"/>
              <a:gd name="connsiteY3" fmla="*/ 326630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53704 w 9144688"/>
              <a:gd name="connsiteY3" fmla="*/ 326630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85454 w 9144688"/>
              <a:gd name="connsiteY3" fmla="*/ 323486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85454 w 9144688"/>
              <a:gd name="connsiteY3" fmla="*/ 323486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91804 w 9144688"/>
              <a:gd name="connsiteY3" fmla="*/ 339205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91804 w 9144688"/>
              <a:gd name="connsiteY3" fmla="*/ 339205 h 1056315"/>
              <a:gd name="connsiteX4" fmla="*/ 687 w 9144688"/>
              <a:gd name="connsiteY4" fmla="*/ 1056315 h 1056315"/>
              <a:gd name="connsiteX5" fmla="*/ 688 w 9144688"/>
              <a:gd name="connsiteY5" fmla="*/ 0 h 1056315"/>
              <a:gd name="connsiteX0" fmla="*/ 688 w 9144688"/>
              <a:gd name="connsiteY0" fmla="*/ 0 h 1056315"/>
              <a:gd name="connsiteX1" fmla="*/ 9144688 w 9144688"/>
              <a:gd name="connsiteY1" fmla="*/ 0 h 1056315"/>
              <a:gd name="connsiteX2" fmla="*/ 9128212 w 9144688"/>
              <a:gd name="connsiteY2" fmla="*/ 359574 h 1056315"/>
              <a:gd name="connsiteX3" fmla="*/ 4091804 w 9144688"/>
              <a:gd name="connsiteY3" fmla="*/ 339205 h 1056315"/>
              <a:gd name="connsiteX4" fmla="*/ 687 w 9144688"/>
              <a:gd name="connsiteY4" fmla="*/ 1056315 h 1056315"/>
              <a:gd name="connsiteX5" fmla="*/ 688 w 9144688"/>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 name="connsiteX0" fmla="*/ 688 w 9147262"/>
              <a:gd name="connsiteY0" fmla="*/ 0 h 1056315"/>
              <a:gd name="connsiteX1" fmla="*/ 9144688 w 9147262"/>
              <a:gd name="connsiteY1" fmla="*/ 0 h 1056315"/>
              <a:gd name="connsiteX2" fmla="*/ 9147262 w 9147262"/>
              <a:gd name="connsiteY2" fmla="*/ 372149 h 1056315"/>
              <a:gd name="connsiteX3" fmla="*/ 4091804 w 9147262"/>
              <a:gd name="connsiteY3" fmla="*/ 339205 h 1056315"/>
              <a:gd name="connsiteX4" fmla="*/ 687 w 9147262"/>
              <a:gd name="connsiteY4" fmla="*/ 1056315 h 1056315"/>
              <a:gd name="connsiteX5" fmla="*/ 688 w 9147262"/>
              <a:gd name="connsiteY5" fmla="*/ 0 h 105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7262" h="1056315">
                <a:moveTo>
                  <a:pt x="688" y="0"/>
                </a:moveTo>
                <a:lnTo>
                  <a:pt x="9144688" y="0"/>
                </a:lnTo>
                <a:lnTo>
                  <a:pt x="9147262" y="372149"/>
                </a:lnTo>
                <a:cubicBezTo>
                  <a:pt x="5956559" y="201544"/>
                  <a:pt x="5181258" y="289658"/>
                  <a:pt x="4091804" y="339205"/>
                </a:cubicBezTo>
                <a:cubicBezTo>
                  <a:pt x="1902770" y="446295"/>
                  <a:pt x="517611" y="824027"/>
                  <a:pt x="687" y="1056315"/>
                </a:cubicBezTo>
                <a:cubicBezTo>
                  <a:pt x="3068" y="701035"/>
                  <a:pt x="-1693" y="355280"/>
                  <a:pt x="688" y="0"/>
                </a:cubicBezTo>
                <a:close/>
              </a:path>
            </a:pathLst>
          </a:cu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60" r:id="rId5"/>
    <p:sldLayoutId id="2147483661" r:id="rId6"/>
    <p:sldLayoutId id="2147483652" r:id="rId7"/>
    <p:sldLayoutId id="2147483653" r:id="rId8"/>
    <p:sldLayoutId id="2147483654" r:id="rId9"/>
    <p:sldLayoutId id="2147483655" r:id="rId10"/>
    <p:sldLayoutId id="2147483657" r:id="rId11"/>
  </p:sldLayoutIdLst>
  <p:hf hdr="0" ftr="0" dt="0"/>
  <p:txStyles>
    <p:titleStyle>
      <a:lvl1pPr algn="l" defTabSz="914400" rtl="0" eaLnBrk="1" latinLnBrk="0" hangingPunct="1">
        <a:spcBef>
          <a:spcPct val="0"/>
        </a:spcBef>
        <a:buNone/>
        <a:defRPr sz="3600" b="1" kern="1200">
          <a:solidFill>
            <a:srgbClr val="B32317"/>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ts val="0"/>
        </a:spcBef>
        <a:spcAft>
          <a:spcPts val="600"/>
        </a:spcAft>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spcAft>
          <a:spcPts val="60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6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286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29D_C2CE9B9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43_0.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29C_0.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287_9E4AC456.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297_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18/10/relationships/comments" Target="../comments/modernComment_115_E905DFD6.xml"/><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mailto:info@hemophiliafed.org" TargetMode="External"/><Relationship Id="rId4" Type="http://schemas.openxmlformats.org/officeDocument/2006/relationships/hyperlink" Target="mailto:hfaprograms@hemophiliafed.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28B_0.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18/10/relationships/comments" Target="../comments/modernComment_288_0.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hfalearning.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18/10/relationships/comments" Target="../comments/modernComment_29A_0.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hfalearning.org/"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F4_0.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18/10/relationships/comments" Target="../comments/modernComment_22F_0.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9">
            <a:extLst>
              <a:ext uri="{FF2B5EF4-FFF2-40B4-BE49-F238E27FC236}">
                <a16:creationId xmlns:a16="http://schemas.microsoft.com/office/drawing/2014/main" id="{E6403D4B-BC2D-421C-BBD3-D7389C265390}"/>
              </a:ext>
            </a:extLst>
          </p:cNvPr>
          <p:cNvSpPr>
            <a:spLocks noChangeArrowheads="1"/>
          </p:cNvSpPr>
          <p:nvPr/>
        </p:nvSpPr>
        <p:spPr bwMode="auto">
          <a:xfrm>
            <a:off x="1212434" y="1717705"/>
            <a:ext cx="6515100" cy="43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50" i="1" dirty="0">
                <a:solidFill>
                  <a:srgbClr val="800000"/>
                </a:solidFill>
              </a:rPr>
              <a:t>This presentation is customizable. You and your teen might wish to work on this together, or your teen might wish to customize it themself. It can be used as an educational in-service for teachers and school personnel. You can also ask that a copy of this presentation be kept in your teen’s permanent file, in the nurse’s office, and in your teen’s classroom. One mother even asked that the teacher keep a copy in her folder for any substitute teachers.</a:t>
            </a:r>
          </a:p>
          <a:p>
            <a:pPr eaLnBrk="1" hangingPunct="1">
              <a:spcBef>
                <a:spcPct val="0"/>
              </a:spcBef>
              <a:buFontTx/>
              <a:buNone/>
            </a:pPr>
            <a:endParaRPr lang="en-US" altLang="en-US" sz="1350" i="1" dirty="0">
              <a:solidFill>
                <a:srgbClr val="800000"/>
              </a:solidFill>
            </a:endParaRPr>
          </a:p>
          <a:p>
            <a:pPr eaLnBrk="1" hangingPunct="1">
              <a:spcBef>
                <a:spcPct val="0"/>
              </a:spcBef>
              <a:buFontTx/>
              <a:buNone/>
            </a:pPr>
            <a:r>
              <a:rPr lang="en-US" altLang="en-US" sz="1350" i="1" dirty="0">
                <a:solidFill>
                  <a:srgbClr val="800000"/>
                </a:solidFill>
              </a:rPr>
              <a:t>Delete this slide before use at your school if you wish.</a:t>
            </a:r>
          </a:p>
          <a:p>
            <a:pPr eaLnBrk="1" hangingPunct="1">
              <a:spcBef>
                <a:spcPct val="0"/>
              </a:spcBef>
              <a:buFontTx/>
              <a:buNone/>
            </a:pPr>
            <a:endParaRPr lang="en-US" altLang="en-US" sz="1350" i="1" dirty="0">
              <a:solidFill>
                <a:srgbClr val="800000"/>
              </a:solidFill>
            </a:endParaRPr>
          </a:p>
          <a:p>
            <a:pPr eaLnBrk="1" hangingPunct="1">
              <a:spcBef>
                <a:spcPct val="0"/>
              </a:spcBef>
              <a:buFontTx/>
              <a:buNone/>
            </a:pPr>
            <a:r>
              <a:rPr lang="en-US" altLang="en-US" sz="1350" i="1" dirty="0">
                <a:solidFill>
                  <a:srgbClr val="800000"/>
                </a:solidFill>
              </a:rPr>
              <a:t>Anywhere you see </a:t>
            </a:r>
            <a:r>
              <a:rPr lang="en-US" altLang="en-US" sz="1350" i="1" dirty="0">
                <a:solidFill>
                  <a:srgbClr val="FF0000"/>
                </a:solidFill>
              </a:rPr>
              <a:t>[insert teen’s name – or other text in brackets]</a:t>
            </a:r>
            <a:r>
              <a:rPr lang="en-US" altLang="en-US" sz="1350" i="1" dirty="0">
                <a:solidFill>
                  <a:srgbClr val="800000"/>
                </a:solidFill>
              </a:rPr>
              <a:t> highlight the words and brackets and type in your teen’s name or pertinent information.</a:t>
            </a:r>
          </a:p>
          <a:p>
            <a:pPr eaLnBrk="1" hangingPunct="1">
              <a:spcBef>
                <a:spcPct val="0"/>
              </a:spcBef>
              <a:buFontTx/>
              <a:buNone/>
            </a:pPr>
            <a:endParaRPr lang="en-US" altLang="en-US" sz="1350" i="1" dirty="0">
              <a:solidFill>
                <a:srgbClr val="800000"/>
              </a:solidFill>
            </a:endParaRPr>
          </a:p>
          <a:p>
            <a:pPr eaLnBrk="1" hangingPunct="1">
              <a:spcBef>
                <a:spcPct val="0"/>
              </a:spcBef>
              <a:buFontTx/>
              <a:buNone/>
            </a:pPr>
            <a:r>
              <a:rPr lang="en-US" altLang="en-US" sz="1350" i="1" dirty="0">
                <a:solidFill>
                  <a:srgbClr val="800000"/>
                </a:solidFill>
              </a:rPr>
              <a:t>Insert photos of your teen throughout, or better yet, your teen may wish to insert their own photos. The more personal you can make this presentation, the more impact it has on school personnel.</a:t>
            </a:r>
          </a:p>
          <a:p>
            <a:pPr eaLnBrk="1" hangingPunct="1">
              <a:spcBef>
                <a:spcPct val="0"/>
              </a:spcBef>
              <a:buFontTx/>
              <a:buNone/>
            </a:pPr>
            <a:endParaRPr lang="en-US" altLang="en-US" sz="1350" i="1" dirty="0">
              <a:solidFill>
                <a:srgbClr val="800000"/>
              </a:solidFill>
            </a:endParaRPr>
          </a:p>
          <a:p>
            <a:pPr eaLnBrk="1" hangingPunct="1">
              <a:spcBef>
                <a:spcPct val="0"/>
              </a:spcBef>
              <a:buFontTx/>
              <a:buNone/>
            </a:pPr>
            <a:r>
              <a:rPr lang="en-US" altLang="en-US" sz="1350" i="1" dirty="0">
                <a:solidFill>
                  <a:srgbClr val="800000"/>
                </a:solidFill>
              </a:rPr>
              <a:t>Check the notes section for presentation notes and other tips for slides.</a:t>
            </a:r>
          </a:p>
          <a:p>
            <a:pPr eaLnBrk="1" hangingPunct="1">
              <a:spcBef>
                <a:spcPct val="0"/>
              </a:spcBef>
              <a:buFontTx/>
              <a:buNone/>
            </a:pPr>
            <a:endParaRPr lang="en-US" altLang="en-US" sz="1350" i="1" dirty="0">
              <a:solidFill>
                <a:srgbClr val="800000"/>
              </a:solidFill>
            </a:endParaRPr>
          </a:p>
          <a:p>
            <a:pPr eaLnBrk="1" hangingPunct="1">
              <a:spcBef>
                <a:spcPct val="0"/>
              </a:spcBef>
              <a:buFontTx/>
              <a:buNone/>
            </a:pPr>
            <a:r>
              <a:rPr lang="en-US" altLang="en-US" sz="1350" i="1" dirty="0">
                <a:solidFill>
                  <a:srgbClr val="800000"/>
                </a:solidFill>
              </a:rPr>
              <a:t>If you need assistance preparing this presentation, please contact us at info@hemophiliafed.org.</a:t>
            </a:r>
          </a:p>
          <a:p>
            <a:pPr algn="ctr">
              <a:spcBef>
                <a:spcPts val="450"/>
              </a:spcBef>
            </a:pPr>
            <a:endParaRPr lang="en-US" altLang="en-US" sz="1350" i="1" dirty="0">
              <a:solidFill>
                <a:srgbClr val="800000"/>
              </a:solidFill>
            </a:endParaRPr>
          </a:p>
        </p:txBody>
      </p:sp>
      <p:sp>
        <p:nvSpPr>
          <p:cNvPr id="2" name="Slide Number Placeholder 1">
            <a:extLst>
              <a:ext uri="{FF2B5EF4-FFF2-40B4-BE49-F238E27FC236}">
                <a16:creationId xmlns:a16="http://schemas.microsoft.com/office/drawing/2014/main" id="{DBCE764F-CEF7-41A5-AE8A-F3B580AA1A99}"/>
              </a:ext>
            </a:extLst>
          </p:cNvPr>
          <p:cNvSpPr>
            <a:spLocks noGrp="1"/>
          </p:cNvSpPr>
          <p:nvPr>
            <p:ph type="sldNum" sz="quarter" idx="12"/>
          </p:nvPr>
        </p:nvSpPr>
        <p:spPr/>
        <p:txBody>
          <a:bodyPr/>
          <a:lstStyle/>
          <a:p>
            <a:fld id="{2D59618C-1747-42A0-95EA-CE94784C3CC1}" type="slidenum">
              <a:rPr lang="en-US" smtClean="0"/>
              <a:pPr/>
              <a:t>1</a:t>
            </a:fld>
            <a:endParaRPr lang="en-US" dirty="0"/>
          </a:p>
        </p:txBody>
      </p:sp>
    </p:spTree>
  </p:cSld>
  <p:clrMapOvr>
    <a:masterClrMapping/>
  </p:clrMapOvr>
  <p:transition spd="med">
    <p:fade/>
  </p:transition>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5264D4-3B2B-48AB-9418-AA682CBBAC39}"/>
              </a:ext>
            </a:extLst>
          </p:cNvPr>
          <p:cNvSpPr>
            <a:spLocks noGrp="1"/>
          </p:cNvSpPr>
          <p:nvPr>
            <p:ph type="title"/>
          </p:nvPr>
        </p:nvSpPr>
        <p:spPr/>
        <p:txBody>
          <a:bodyPr>
            <a:normAutofit/>
          </a:bodyPr>
          <a:lstStyle/>
          <a:p>
            <a:r>
              <a:rPr lang="en-US" altLang="en-US" dirty="0"/>
              <a:t>Heavy Menstrual Bleeding</a:t>
            </a:r>
            <a:endParaRPr lang="en-US" dirty="0"/>
          </a:p>
        </p:txBody>
      </p:sp>
      <p:sp>
        <p:nvSpPr>
          <p:cNvPr id="4" name="Content Placeholder 3">
            <a:extLst>
              <a:ext uri="{FF2B5EF4-FFF2-40B4-BE49-F238E27FC236}">
                <a16:creationId xmlns:a16="http://schemas.microsoft.com/office/drawing/2014/main" id="{0E868F18-AC8D-4A63-80BC-94BC6E57F7F6}"/>
              </a:ext>
            </a:extLst>
          </p:cNvPr>
          <p:cNvSpPr>
            <a:spLocks noGrp="1"/>
          </p:cNvSpPr>
          <p:nvPr>
            <p:ph idx="1"/>
          </p:nvPr>
        </p:nvSpPr>
        <p:spPr/>
        <p:txBody>
          <a:bodyPr>
            <a:normAutofit/>
          </a:bodyPr>
          <a:lstStyle/>
          <a:p>
            <a:pPr marL="233363" indent="-233363">
              <a:lnSpc>
                <a:spcPct val="120000"/>
              </a:lnSpc>
              <a:spcBef>
                <a:spcPts val="0"/>
              </a:spcBef>
              <a:spcAft>
                <a:spcPts val="300"/>
              </a:spcAft>
              <a:buFont typeface="Arial" panose="020B0604020202020204" pitchFamily="34" charset="0"/>
              <a:buChar char="•"/>
            </a:pPr>
            <a:r>
              <a:rPr lang="en-US" altLang="en-US" sz="2000" dirty="0"/>
              <a:t>Heavy menstrual bleeding can be very difficult to manage in a school setting</a:t>
            </a:r>
          </a:p>
          <a:p>
            <a:pPr marL="233363" indent="-233363">
              <a:lnSpc>
                <a:spcPct val="120000"/>
              </a:lnSpc>
              <a:spcBef>
                <a:spcPts val="0"/>
              </a:spcBef>
              <a:spcAft>
                <a:spcPts val="300"/>
              </a:spcAft>
              <a:buFont typeface="Arial" panose="020B0604020202020204" pitchFamily="34" charset="0"/>
              <a:buChar char="•"/>
            </a:pPr>
            <a:r>
              <a:rPr lang="en-US" altLang="en-US" sz="2000" dirty="0"/>
              <a:t>Heavy menstrual bleeding can lead to fatigue and possibly anemia</a:t>
            </a:r>
          </a:p>
          <a:p>
            <a:pPr marL="0" indent="0">
              <a:lnSpc>
                <a:spcPct val="120000"/>
              </a:lnSpc>
              <a:spcBef>
                <a:spcPts val="0"/>
              </a:spcBef>
              <a:spcAft>
                <a:spcPts val="300"/>
              </a:spcAft>
              <a:buNone/>
            </a:pPr>
            <a:endParaRPr lang="en-US" altLang="en-US" sz="2000" dirty="0"/>
          </a:p>
          <a:p>
            <a:pPr marL="233363" indent="-233363">
              <a:lnSpc>
                <a:spcPct val="120000"/>
              </a:lnSpc>
              <a:spcAft>
                <a:spcPts val="300"/>
              </a:spcAft>
              <a:buFont typeface="Arial" panose="020B0604020202020204" pitchFamily="34" charset="0"/>
              <a:buChar char="•"/>
            </a:pPr>
            <a:r>
              <a:rPr lang="en-US" altLang="en-US" sz="2000" b="1" dirty="0"/>
              <a:t>WHAT TO DO: </a:t>
            </a:r>
            <a:r>
              <a:rPr lang="en-US" altLang="en-US" sz="2000" dirty="0"/>
              <a:t>If there is a request to use a bathroom, allow it immediately. Regular and immediate access to a bathroom, no questions asked (or only asked privately) will be necessary as the student may need access to a bathroom or a place to change clothes. Allow the student to bring extra clothing to school in case she needs to change. The student may feel unusually tired due to anemia and/or fatigue associated with their bleeding disorder.</a:t>
            </a:r>
          </a:p>
        </p:txBody>
      </p:sp>
      <p:sp>
        <p:nvSpPr>
          <p:cNvPr id="2" name="Slide Number Placeholder 1">
            <a:extLst>
              <a:ext uri="{FF2B5EF4-FFF2-40B4-BE49-F238E27FC236}">
                <a16:creationId xmlns:a16="http://schemas.microsoft.com/office/drawing/2014/main" id="{9B099509-DD46-410E-AE77-0ACF38B02BDD}"/>
              </a:ext>
            </a:extLst>
          </p:cNvPr>
          <p:cNvSpPr>
            <a:spLocks noGrp="1"/>
          </p:cNvSpPr>
          <p:nvPr>
            <p:ph type="sldNum" sz="quarter" idx="10"/>
          </p:nvPr>
        </p:nvSpPr>
        <p:spPr/>
        <p:txBody>
          <a:bodyPr/>
          <a:lstStyle/>
          <a:p>
            <a:fld id="{2D59618C-1747-42A0-95EA-CE94784C3CC1}" type="slidenum">
              <a:rPr lang="en-US" smtClean="0"/>
              <a:pPr/>
              <a:t>10</a:t>
            </a:fld>
            <a:endParaRPr lang="en-US" dirty="0"/>
          </a:p>
        </p:txBody>
      </p:sp>
    </p:spTree>
    <p:extLst>
      <p:ext uri="{BB962C8B-B14F-4D97-AF65-F5344CB8AC3E}">
        <p14:creationId xmlns:p14="http://schemas.microsoft.com/office/powerpoint/2010/main" val="3268320153"/>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1">
            <a:extLst>
              <a:ext uri="{FF2B5EF4-FFF2-40B4-BE49-F238E27FC236}">
                <a16:creationId xmlns:a16="http://schemas.microsoft.com/office/drawing/2014/main" id="{50597212-5FFA-4871-9053-3A7986543B31}"/>
              </a:ext>
            </a:extLst>
          </p:cNvPr>
          <p:cNvSpPr>
            <a:spLocks noGrp="1"/>
          </p:cNvSpPr>
          <p:nvPr>
            <p:ph type="title"/>
          </p:nvPr>
        </p:nvSpPr>
        <p:spPr/>
        <p:txBody>
          <a:bodyPr/>
          <a:lstStyle/>
          <a:p>
            <a:r>
              <a:rPr lang="en-US" altLang="en-US" dirty="0"/>
              <a:t>Other Bleeding Episodes</a:t>
            </a:r>
          </a:p>
        </p:txBody>
      </p:sp>
      <p:sp>
        <p:nvSpPr>
          <p:cNvPr id="47109" name="Content Placeholder 2">
            <a:extLst>
              <a:ext uri="{FF2B5EF4-FFF2-40B4-BE49-F238E27FC236}">
                <a16:creationId xmlns:a16="http://schemas.microsoft.com/office/drawing/2014/main" id="{BC820046-34FD-453B-B484-A046C3405093}"/>
              </a:ext>
            </a:extLst>
          </p:cNvPr>
          <p:cNvSpPr>
            <a:spLocks noGrp="1"/>
          </p:cNvSpPr>
          <p:nvPr>
            <p:ph sz="half" idx="1"/>
          </p:nvPr>
        </p:nvSpPr>
        <p:spPr/>
        <p:txBody>
          <a:bodyPr>
            <a:normAutofit fontScale="70000" lnSpcReduction="20000"/>
          </a:bodyPr>
          <a:lstStyle/>
          <a:p>
            <a:r>
              <a:rPr lang="en-US" altLang="en-US" dirty="0"/>
              <a:t>Mouth bleeding </a:t>
            </a:r>
          </a:p>
          <a:p>
            <a:pPr lvl="1"/>
            <a:r>
              <a:rPr lang="en-US" altLang="en-US" dirty="0"/>
              <a:t>May look worse than it is, as the blood is mixed with saliva</a:t>
            </a:r>
          </a:p>
          <a:p>
            <a:pPr lvl="1"/>
            <a:r>
              <a:rPr lang="en-US" altLang="en-US" dirty="0"/>
              <a:t>Teen may vomit</a:t>
            </a:r>
          </a:p>
          <a:p>
            <a:pPr lvl="1"/>
            <a:r>
              <a:rPr lang="en-US" altLang="en-US" dirty="0"/>
              <a:t>Feces or vomit may be black or dark brown (from swallowed blood)</a:t>
            </a:r>
          </a:p>
          <a:p>
            <a:r>
              <a:rPr lang="en-US" altLang="en-US" dirty="0"/>
              <a:t>Nose bleeding </a:t>
            </a:r>
          </a:p>
          <a:p>
            <a:pPr lvl="1"/>
            <a:r>
              <a:rPr lang="en-US" altLang="en-US" dirty="0"/>
              <a:t>Sit up, pinch bridge of nose, cool pack on back of neck</a:t>
            </a:r>
          </a:p>
          <a:p>
            <a:pPr lvl="1"/>
            <a:r>
              <a:rPr lang="en-US" altLang="en-US" dirty="0"/>
              <a:t>If longer than 20 minutes, call parents</a:t>
            </a:r>
          </a:p>
          <a:p>
            <a:r>
              <a:rPr lang="en-US" altLang="en-US" dirty="0"/>
              <a:t>Scrapes and/or minor cuts</a:t>
            </a:r>
          </a:p>
          <a:p>
            <a:pPr lvl="1"/>
            <a:r>
              <a:rPr lang="en-US" altLang="en-US" dirty="0"/>
              <a:t>Wash, pressure, dressing</a:t>
            </a:r>
          </a:p>
          <a:p>
            <a:pPr lvl="1"/>
            <a:r>
              <a:rPr lang="en-US" altLang="en-US" dirty="0"/>
              <a:t>Call parents if bleeding persists</a:t>
            </a:r>
          </a:p>
          <a:p>
            <a:endParaRPr lang="en-US" altLang="en-US" dirty="0"/>
          </a:p>
          <a:p>
            <a:endParaRPr lang="en-US" altLang="en-US" dirty="0"/>
          </a:p>
        </p:txBody>
      </p:sp>
      <p:sp>
        <p:nvSpPr>
          <p:cNvPr id="2" name="Slide Number Placeholder 1">
            <a:extLst>
              <a:ext uri="{FF2B5EF4-FFF2-40B4-BE49-F238E27FC236}">
                <a16:creationId xmlns:a16="http://schemas.microsoft.com/office/drawing/2014/main" id="{ADFF8F7F-6C40-4763-B15F-831BA0E58A35}"/>
              </a:ext>
            </a:extLst>
          </p:cNvPr>
          <p:cNvSpPr>
            <a:spLocks noGrp="1"/>
          </p:cNvSpPr>
          <p:nvPr>
            <p:ph type="sldNum" sz="quarter" idx="12"/>
          </p:nvPr>
        </p:nvSpPr>
        <p:spPr/>
        <p:txBody>
          <a:bodyPr/>
          <a:lstStyle/>
          <a:p>
            <a:fld id="{2D59618C-1747-42A0-95EA-CE94784C3CC1}" type="slidenum">
              <a:rPr lang="en-US" smtClean="0"/>
              <a:pPr/>
              <a:t>11</a:t>
            </a:fld>
            <a:endParaRPr lang="en-US" dirty="0"/>
          </a:p>
        </p:txBody>
      </p:sp>
      <p:sp>
        <p:nvSpPr>
          <p:cNvPr id="4" name="Content Placeholder 3">
            <a:extLst>
              <a:ext uri="{FF2B5EF4-FFF2-40B4-BE49-F238E27FC236}">
                <a16:creationId xmlns:a16="http://schemas.microsoft.com/office/drawing/2014/main" id="{D8E2A891-5D28-4CCC-A9AF-59628FA1E289}"/>
              </a:ext>
            </a:extLst>
          </p:cNvPr>
          <p:cNvSpPr>
            <a:spLocks noGrp="1"/>
          </p:cNvSpPr>
          <p:nvPr>
            <p:ph sz="half" idx="2"/>
          </p:nvPr>
        </p:nvSpPr>
        <p:spPr/>
        <p:txBody>
          <a:bodyPr/>
          <a:lstStyle/>
          <a:p>
            <a:endParaRPr lang="en-US" dirty="0"/>
          </a:p>
        </p:txBody>
      </p:sp>
    </p:spTree>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itle 1">
            <a:extLst>
              <a:ext uri="{FF2B5EF4-FFF2-40B4-BE49-F238E27FC236}">
                <a16:creationId xmlns:a16="http://schemas.microsoft.com/office/drawing/2014/main" id="{8EC9F479-731B-41DF-B62D-38886D825F2D}"/>
              </a:ext>
            </a:extLst>
          </p:cNvPr>
          <p:cNvSpPr>
            <a:spLocks noGrp="1"/>
          </p:cNvSpPr>
          <p:nvPr>
            <p:ph type="title"/>
          </p:nvPr>
        </p:nvSpPr>
        <p:spPr/>
        <p:txBody>
          <a:bodyPr/>
          <a:lstStyle/>
          <a:p>
            <a:r>
              <a:rPr lang="en-US" altLang="en-US" dirty="0"/>
              <a:t>Life-Threatening Bleeding</a:t>
            </a:r>
          </a:p>
        </p:txBody>
      </p:sp>
      <p:sp>
        <p:nvSpPr>
          <p:cNvPr id="45061" name="Content Placeholder 2">
            <a:extLst>
              <a:ext uri="{FF2B5EF4-FFF2-40B4-BE49-F238E27FC236}">
                <a16:creationId xmlns:a16="http://schemas.microsoft.com/office/drawing/2014/main" id="{B8534B1C-991A-4B4D-A717-FB0A3655886D}"/>
              </a:ext>
            </a:extLst>
          </p:cNvPr>
          <p:cNvSpPr>
            <a:spLocks noGrp="1"/>
          </p:cNvSpPr>
          <p:nvPr>
            <p:ph idx="1"/>
          </p:nvPr>
        </p:nvSpPr>
        <p:spPr/>
        <p:txBody>
          <a:bodyPr>
            <a:normAutofit/>
          </a:bodyPr>
          <a:lstStyle/>
          <a:p>
            <a:pPr>
              <a:spcBef>
                <a:spcPts val="0"/>
              </a:spcBef>
              <a:spcAft>
                <a:spcPts val="1200"/>
              </a:spcAft>
              <a:buClr>
                <a:schemeClr val="tx1"/>
              </a:buClr>
            </a:pPr>
            <a:r>
              <a:rPr lang="en-US" altLang="en-US" sz="2000" b="1" dirty="0">
                <a:solidFill>
                  <a:srgbClr val="B32317"/>
                </a:solidFill>
              </a:rPr>
              <a:t>Call parents immediately if any of these bleeds occur.</a:t>
            </a:r>
          </a:p>
          <a:p>
            <a:pPr>
              <a:spcBef>
                <a:spcPts val="0"/>
              </a:spcBef>
              <a:spcAft>
                <a:spcPts val="1200"/>
              </a:spcAft>
            </a:pPr>
            <a:r>
              <a:rPr lang="en-US" altLang="en-US" sz="2000" dirty="0"/>
              <a:t>Head/Intracranial</a:t>
            </a:r>
          </a:p>
          <a:p>
            <a:pPr lvl="1">
              <a:spcBef>
                <a:spcPts val="0"/>
              </a:spcBef>
              <a:spcAft>
                <a:spcPts val="1200"/>
              </a:spcAft>
            </a:pPr>
            <a:r>
              <a:rPr lang="en-US" altLang="en-US" sz="1800" dirty="0"/>
              <a:t>Nausea, vomiting, headache, drowsiness, confusion, visual changes, loss of consciousness</a:t>
            </a:r>
          </a:p>
          <a:p>
            <a:pPr>
              <a:spcBef>
                <a:spcPts val="0"/>
              </a:spcBef>
              <a:spcAft>
                <a:spcPts val="1200"/>
              </a:spcAft>
            </a:pPr>
            <a:r>
              <a:rPr lang="en-US" altLang="en-US" sz="2000" dirty="0"/>
              <a:t>Neck and Throat</a:t>
            </a:r>
          </a:p>
          <a:p>
            <a:pPr lvl="1">
              <a:spcBef>
                <a:spcPts val="0"/>
              </a:spcBef>
              <a:spcAft>
                <a:spcPts val="1200"/>
              </a:spcAft>
            </a:pPr>
            <a:r>
              <a:rPr lang="en-US" altLang="en-US" sz="1800" dirty="0"/>
              <a:t>Pain, swelling, difficulty breathing/swallowing</a:t>
            </a:r>
          </a:p>
          <a:p>
            <a:pPr>
              <a:spcBef>
                <a:spcPts val="0"/>
              </a:spcBef>
              <a:spcAft>
                <a:spcPts val="1200"/>
              </a:spcAft>
            </a:pPr>
            <a:r>
              <a:rPr lang="en-US" altLang="en-US" sz="2000" dirty="0"/>
              <a:t>Abdominal/GI</a:t>
            </a:r>
          </a:p>
          <a:p>
            <a:pPr lvl="1">
              <a:spcBef>
                <a:spcPts val="0"/>
              </a:spcBef>
              <a:spcAft>
                <a:spcPts val="1200"/>
              </a:spcAft>
            </a:pPr>
            <a:r>
              <a:rPr lang="en-US" altLang="en-US" sz="1800" dirty="0"/>
              <a:t>Pain, tenderness, swelling, blood in the stools (black stools)</a:t>
            </a:r>
          </a:p>
          <a:p>
            <a:pPr>
              <a:spcBef>
                <a:spcPts val="0"/>
              </a:spcBef>
              <a:spcAft>
                <a:spcPts val="1200"/>
              </a:spcAft>
            </a:pPr>
            <a:r>
              <a:rPr lang="en-US" altLang="en-US" sz="2000" dirty="0"/>
              <a:t>Iliopsoas Muscle</a:t>
            </a:r>
          </a:p>
          <a:p>
            <a:pPr lvl="1">
              <a:spcBef>
                <a:spcPts val="0"/>
              </a:spcBef>
              <a:spcAft>
                <a:spcPts val="1200"/>
              </a:spcAft>
            </a:pPr>
            <a:r>
              <a:rPr lang="en-US" altLang="en-US" sz="1800" dirty="0"/>
              <a:t>Back pain, thigh tingling/numbness, decreased hip range of motion</a:t>
            </a:r>
          </a:p>
        </p:txBody>
      </p:sp>
      <p:sp>
        <p:nvSpPr>
          <p:cNvPr id="2" name="Slide Number Placeholder 1">
            <a:extLst>
              <a:ext uri="{FF2B5EF4-FFF2-40B4-BE49-F238E27FC236}">
                <a16:creationId xmlns:a16="http://schemas.microsoft.com/office/drawing/2014/main" id="{A47AA588-452C-4C12-BE8C-831D0FA3FEB6}"/>
              </a:ext>
            </a:extLst>
          </p:cNvPr>
          <p:cNvSpPr>
            <a:spLocks noGrp="1"/>
          </p:cNvSpPr>
          <p:nvPr>
            <p:ph type="sldNum" sz="quarter" idx="10"/>
          </p:nvPr>
        </p:nvSpPr>
        <p:spPr/>
        <p:txBody>
          <a:bodyPr/>
          <a:lstStyle/>
          <a:p>
            <a:fld id="{2D59618C-1747-42A0-95EA-CE94784C3CC1}"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11">
            <a:extLst>
              <a:ext uri="{FF2B5EF4-FFF2-40B4-BE49-F238E27FC236}">
                <a16:creationId xmlns:a16="http://schemas.microsoft.com/office/drawing/2014/main" id="{D48C36E7-151A-4C78-915F-124D3B08EB12}"/>
              </a:ext>
            </a:extLst>
          </p:cNvPr>
          <p:cNvSpPr>
            <a:spLocks noChangeArrowheads="1"/>
          </p:cNvSpPr>
          <p:nvPr/>
        </p:nvSpPr>
        <p:spPr bwMode="auto">
          <a:xfrm>
            <a:off x="1600200" y="2210991"/>
            <a:ext cx="60007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ts val="450"/>
              </a:spcBef>
            </a:pPr>
            <a:endParaRPr lang="en-US" altLang="en-US" sz="1350"/>
          </a:p>
        </p:txBody>
      </p:sp>
      <p:sp>
        <p:nvSpPr>
          <p:cNvPr id="57349" name="Title 1">
            <a:extLst>
              <a:ext uri="{FF2B5EF4-FFF2-40B4-BE49-F238E27FC236}">
                <a16:creationId xmlns:a16="http://schemas.microsoft.com/office/drawing/2014/main" id="{30A92A18-2CAB-43D8-A8B7-B07603C32D23}"/>
              </a:ext>
            </a:extLst>
          </p:cNvPr>
          <p:cNvSpPr>
            <a:spLocks noGrp="1"/>
          </p:cNvSpPr>
          <p:nvPr>
            <p:ph type="title"/>
          </p:nvPr>
        </p:nvSpPr>
        <p:spPr/>
        <p:txBody>
          <a:bodyPr/>
          <a:lstStyle/>
          <a:p>
            <a:r>
              <a:rPr lang="en-US" altLang="en-US" dirty="0"/>
              <a:t>Things to Expect</a:t>
            </a:r>
          </a:p>
        </p:txBody>
      </p:sp>
      <p:sp>
        <p:nvSpPr>
          <p:cNvPr id="57350" name="Content Placeholder 2">
            <a:extLst>
              <a:ext uri="{FF2B5EF4-FFF2-40B4-BE49-F238E27FC236}">
                <a16:creationId xmlns:a16="http://schemas.microsoft.com/office/drawing/2014/main" id="{EB29FB0F-EE3C-47F4-B6AF-03474FD6C672}"/>
              </a:ext>
            </a:extLst>
          </p:cNvPr>
          <p:cNvSpPr>
            <a:spLocks noGrp="1"/>
          </p:cNvSpPr>
          <p:nvPr>
            <p:ph sz="half" idx="1"/>
          </p:nvPr>
        </p:nvSpPr>
        <p:spPr/>
        <p:txBody>
          <a:bodyPr>
            <a:normAutofit fontScale="55000" lnSpcReduction="20000"/>
          </a:bodyPr>
          <a:lstStyle/>
          <a:p>
            <a:pPr marL="457200" indent="-457200">
              <a:lnSpc>
                <a:spcPct val="120000"/>
              </a:lnSpc>
              <a:spcBef>
                <a:spcPts val="0"/>
              </a:spcBef>
              <a:buFont typeface="Arial" panose="020B0604020202020204" pitchFamily="34" charset="0"/>
              <a:buChar char="•"/>
            </a:pPr>
            <a:r>
              <a:rPr lang="en-US" altLang="en-US" dirty="0"/>
              <a:t>May be covered in excessive bruising</a:t>
            </a:r>
          </a:p>
          <a:p>
            <a:pPr lvl="1">
              <a:lnSpc>
                <a:spcPct val="120000"/>
              </a:lnSpc>
              <a:spcBef>
                <a:spcPts val="0"/>
              </a:spcBef>
            </a:pPr>
            <a:r>
              <a:rPr lang="en-US" altLang="en-US" dirty="0"/>
              <a:t>Some older bruises may become lumpy or hard</a:t>
            </a:r>
          </a:p>
          <a:p>
            <a:pPr marL="457200" indent="-457200">
              <a:lnSpc>
                <a:spcPct val="120000"/>
              </a:lnSpc>
              <a:spcBef>
                <a:spcPts val="0"/>
              </a:spcBef>
              <a:buFont typeface="Arial" panose="020B0604020202020204" pitchFamily="34" charset="0"/>
              <a:buChar char="•"/>
            </a:pPr>
            <a:r>
              <a:rPr lang="en-US" altLang="en-US" dirty="0"/>
              <a:t>May come to school “accessed”</a:t>
            </a:r>
          </a:p>
          <a:p>
            <a:pPr lvl="1">
              <a:lnSpc>
                <a:spcPct val="120000"/>
              </a:lnSpc>
              <a:spcBef>
                <a:spcPts val="0"/>
              </a:spcBef>
            </a:pPr>
            <a:r>
              <a:rPr lang="en-US" altLang="en-US" dirty="0"/>
              <a:t>Needle inserted into his/her port  </a:t>
            </a:r>
          </a:p>
          <a:p>
            <a:pPr lvl="1">
              <a:lnSpc>
                <a:spcPct val="120000"/>
              </a:lnSpc>
              <a:spcBef>
                <a:spcPts val="0"/>
              </a:spcBef>
            </a:pPr>
            <a:r>
              <a:rPr lang="en-US" altLang="en-US" dirty="0"/>
              <a:t>Will be covered by tape and his/her clothing</a:t>
            </a:r>
          </a:p>
          <a:p>
            <a:pPr marL="457200" indent="-457200">
              <a:lnSpc>
                <a:spcPct val="120000"/>
              </a:lnSpc>
              <a:spcBef>
                <a:spcPts val="0"/>
              </a:spcBef>
              <a:buFont typeface="Arial" panose="020B0604020202020204" pitchFamily="34" charset="0"/>
              <a:buChar char="•"/>
            </a:pPr>
            <a:r>
              <a:rPr lang="en-US" altLang="en-US" dirty="0"/>
              <a:t>May come to school wrapped in ACE bandage or Coban (self-sticking wrap)</a:t>
            </a:r>
          </a:p>
          <a:p>
            <a:pPr marL="457200" indent="-457200">
              <a:lnSpc>
                <a:spcPct val="120000"/>
              </a:lnSpc>
              <a:spcBef>
                <a:spcPts val="0"/>
              </a:spcBef>
              <a:buFont typeface="Arial" panose="020B0604020202020204" pitchFamily="34" charset="0"/>
              <a:buChar char="•"/>
            </a:pPr>
            <a:r>
              <a:rPr lang="en-US" altLang="en-US" dirty="0"/>
              <a:t>May come to school with crutches or a wheelchair</a:t>
            </a:r>
          </a:p>
          <a:p>
            <a:pPr marL="457200" indent="-457200">
              <a:lnSpc>
                <a:spcPct val="120000"/>
              </a:lnSpc>
              <a:spcBef>
                <a:spcPts val="0"/>
              </a:spcBef>
              <a:buFont typeface="Arial" panose="020B0604020202020204" pitchFamily="34" charset="0"/>
              <a:buChar char="•"/>
            </a:pPr>
            <a:r>
              <a:rPr lang="en-US" altLang="en-US" dirty="0"/>
              <a:t>Medication can be kept in nurse’s office, classroom, or with teen, depending on school policy</a:t>
            </a:r>
          </a:p>
          <a:p>
            <a:pPr marL="457200" indent="-457200">
              <a:lnSpc>
                <a:spcPct val="120000"/>
              </a:lnSpc>
              <a:spcBef>
                <a:spcPts val="0"/>
              </a:spcBef>
              <a:buFont typeface="Arial" panose="020B0604020202020204" pitchFamily="34" charset="0"/>
              <a:buChar char="•"/>
            </a:pPr>
            <a:endParaRPr lang="en-US" altLang="en-US" dirty="0"/>
          </a:p>
        </p:txBody>
      </p:sp>
      <p:sp>
        <p:nvSpPr>
          <p:cNvPr id="8" name="Content Placeholder 7">
            <a:extLst>
              <a:ext uri="{FF2B5EF4-FFF2-40B4-BE49-F238E27FC236}">
                <a16:creationId xmlns:a16="http://schemas.microsoft.com/office/drawing/2014/main" id="{06B71EF3-494A-42E0-A6D5-BA513628E2DD}"/>
              </a:ext>
            </a:extLst>
          </p:cNvPr>
          <p:cNvSpPr>
            <a:spLocks noGrp="1"/>
          </p:cNvSpPr>
          <p:nvPr>
            <p:ph sz="half" idx="2"/>
          </p:nvPr>
        </p:nvSpPr>
        <p:spPr/>
        <p:txBody>
          <a:bodyPr>
            <a:normAutofit fontScale="55000" lnSpcReduction="20000"/>
          </a:bodyPr>
          <a:lstStyle/>
          <a:p>
            <a:endParaRPr lang="en-US"/>
          </a:p>
        </p:txBody>
      </p:sp>
      <p:sp>
        <p:nvSpPr>
          <p:cNvPr id="2" name="Slide Number Placeholder 1">
            <a:extLst>
              <a:ext uri="{FF2B5EF4-FFF2-40B4-BE49-F238E27FC236}">
                <a16:creationId xmlns:a16="http://schemas.microsoft.com/office/drawing/2014/main" id="{3B8EA85E-0052-4A35-9547-8A3E2DBC068B}"/>
              </a:ext>
            </a:extLst>
          </p:cNvPr>
          <p:cNvSpPr>
            <a:spLocks noGrp="1"/>
          </p:cNvSpPr>
          <p:nvPr>
            <p:ph type="sldNum" sz="quarter" idx="12"/>
          </p:nvPr>
        </p:nvSpPr>
        <p:spPr/>
        <p:txBody>
          <a:bodyPr/>
          <a:lstStyle/>
          <a:p>
            <a:fld id="{2D59618C-1747-42A0-95EA-CE94784C3CC1}" type="slidenum">
              <a:rPr lang="en-US" smtClean="0"/>
              <a:pPr/>
              <a:t>13</a:t>
            </a:fld>
            <a:endParaRPr lang="en-US" dirty="0"/>
          </a:p>
        </p:txBody>
      </p:sp>
    </p:spTree>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itle 1">
            <a:extLst>
              <a:ext uri="{FF2B5EF4-FFF2-40B4-BE49-F238E27FC236}">
                <a16:creationId xmlns:a16="http://schemas.microsoft.com/office/drawing/2014/main" id="{5B8DE7DC-61E5-4441-A525-CA2AF34232F0}"/>
              </a:ext>
            </a:extLst>
          </p:cNvPr>
          <p:cNvSpPr>
            <a:spLocks noGrp="1"/>
          </p:cNvSpPr>
          <p:nvPr>
            <p:ph type="title"/>
          </p:nvPr>
        </p:nvSpPr>
        <p:spPr/>
        <p:txBody>
          <a:bodyPr/>
          <a:lstStyle/>
          <a:p>
            <a:r>
              <a:rPr lang="en-US" altLang="en-US" dirty="0"/>
              <a:t>Bleeding at School</a:t>
            </a:r>
          </a:p>
        </p:txBody>
      </p:sp>
      <p:sp>
        <p:nvSpPr>
          <p:cNvPr id="55301" name="Content Placeholder 2">
            <a:extLst>
              <a:ext uri="{FF2B5EF4-FFF2-40B4-BE49-F238E27FC236}">
                <a16:creationId xmlns:a16="http://schemas.microsoft.com/office/drawing/2014/main" id="{571D2C1C-0CF3-4D77-8227-6413B97CFAE0}"/>
              </a:ext>
            </a:extLst>
          </p:cNvPr>
          <p:cNvSpPr>
            <a:spLocks noGrp="1"/>
          </p:cNvSpPr>
          <p:nvPr>
            <p:ph sz="half" idx="1"/>
          </p:nvPr>
        </p:nvSpPr>
        <p:spPr/>
        <p:txBody>
          <a:bodyPr>
            <a:normAutofit fontScale="70000" lnSpcReduction="20000"/>
          </a:bodyPr>
          <a:lstStyle/>
          <a:p>
            <a:pPr>
              <a:lnSpc>
                <a:spcPct val="120000"/>
              </a:lnSpc>
            </a:pPr>
            <a:r>
              <a:rPr lang="en-US" altLang="en-US" dirty="0"/>
              <a:t>If a teen says she/he is having a bleed or is limping or not using an arm:</a:t>
            </a:r>
          </a:p>
          <a:p>
            <a:pPr lvl="1">
              <a:lnSpc>
                <a:spcPct val="120000"/>
              </a:lnSpc>
            </a:pPr>
            <a:r>
              <a:rPr lang="en-US" altLang="en-US" dirty="0"/>
              <a:t>Contact parents immediately</a:t>
            </a:r>
          </a:p>
          <a:p>
            <a:pPr lvl="1">
              <a:lnSpc>
                <a:spcPct val="120000"/>
              </a:lnSpc>
            </a:pPr>
            <a:r>
              <a:rPr lang="en-US" altLang="en-US" dirty="0"/>
              <a:t>Have the teen elevate the body part that is bleeding</a:t>
            </a:r>
          </a:p>
          <a:p>
            <a:pPr lvl="1">
              <a:lnSpc>
                <a:spcPct val="120000"/>
              </a:lnSpc>
            </a:pPr>
            <a:r>
              <a:rPr lang="en-US" altLang="en-US" dirty="0"/>
              <a:t>Apply ice to the area</a:t>
            </a:r>
          </a:p>
          <a:p>
            <a:pPr indent="-285750">
              <a:lnSpc>
                <a:spcPct val="120000"/>
              </a:lnSpc>
            </a:pPr>
            <a:r>
              <a:rPr lang="en-US" altLang="en-US" dirty="0"/>
              <a:t>Remember, the teen can feel a bleed before there are any outward signs</a:t>
            </a:r>
          </a:p>
          <a:p>
            <a:pPr>
              <a:lnSpc>
                <a:spcPct val="120000"/>
              </a:lnSpc>
            </a:pPr>
            <a:endParaRPr lang="en-US" altLang="en-US" dirty="0"/>
          </a:p>
        </p:txBody>
      </p:sp>
      <p:sp>
        <p:nvSpPr>
          <p:cNvPr id="20486" name="Content Placeholder 3">
            <a:extLst>
              <a:ext uri="{FF2B5EF4-FFF2-40B4-BE49-F238E27FC236}">
                <a16:creationId xmlns:a16="http://schemas.microsoft.com/office/drawing/2014/main" id="{3C0AA0EB-7969-442F-83FA-0C54D6D67DAE}"/>
              </a:ext>
            </a:extLst>
          </p:cNvPr>
          <p:cNvSpPr>
            <a:spLocks noGrp="1"/>
          </p:cNvSpPr>
          <p:nvPr>
            <p:ph sz="half" idx="2"/>
          </p:nvPr>
        </p:nvSpPr>
        <p:spPr/>
        <p:txBody>
          <a:bodyPr>
            <a:normAutofit fontScale="70000" lnSpcReduction="20000"/>
          </a:bodyPr>
          <a:lstStyle/>
          <a:p>
            <a:pPr>
              <a:lnSpc>
                <a:spcPct val="120000"/>
              </a:lnSpc>
            </a:pPr>
            <a:r>
              <a:rPr lang="en-US" dirty="0"/>
              <a:t>For superficial cuts or scrapes:</a:t>
            </a:r>
          </a:p>
          <a:p>
            <a:pPr lvl="1">
              <a:lnSpc>
                <a:spcPct val="120000"/>
              </a:lnSpc>
            </a:pPr>
            <a:r>
              <a:rPr lang="en-US" dirty="0"/>
              <a:t>Wash the area with an antiseptic soap</a:t>
            </a:r>
          </a:p>
          <a:p>
            <a:pPr lvl="1">
              <a:lnSpc>
                <a:spcPct val="120000"/>
              </a:lnSpc>
            </a:pPr>
            <a:r>
              <a:rPr lang="en-US" dirty="0"/>
              <a:t>Apply firm pressure</a:t>
            </a:r>
          </a:p>
          <a:p>
            <a:pPr lvl="1">
              <a:lnSpc>
                <a:spcPct val="120000"/>
              </a:lnSpc>
            </a:pPr>
            <a:r>
              <a:rPr lang="en-US" dirty="0"/>
              <a:t>Apply a dressing </a:t>
            </a:r>
          </a:p>
          <a:p>
            <a:pPr lvl="1">
              <a:lnSpc>
                <a:spcPct val="120000"/>
              </a:lnSpc>
            </a:pPr>
            <a:r>
              <a:rPr lang="en-US" dirty="0"/>
              <a:t>Contact parents if bleeding persists</a:t>
            </a:r>
          </a:p>
          <a:p>
            <a:pPr>
              <a:lnSpc>
                <a:spcPct val="120000"/>
              </a:lnSpc>
            </a:pPr>
            <a:r>
              <a:rPr lang="en-US" dirty="0"/>
              <a:t>Allow teen to treat or medicate by </a:t>
            </a:r>
            <a:r>
              <a:rPr lang="en-US" dirty="0">
                <a:solidFill>
                  <a:srgbClr val="FF0000"/>
                </a:solidFill>
              </a:rPr>
              <a:t>[insert treatment methods here] </a:t>
            </a:r>
            <a:r>
              <a:rPr lang="en-US" dirty="0"/>
              <a:t>or according to their care plan</a:t>
            </a:r>
          </a:p>
          <a:p>
            <a:pPr lvl="1">
              <a:lnSpc>
                <a:spcPct val="120000"/>
              </a:lnSpc>
            </a:pPr>
            <a:endParaRPr lang="en-US" dirty="0"/>
          </a:p>
          <a:p>
            <a:pPr>
              <a:lnSpc>
                <a:spcPct val="120000"/>
              </a:lnSpc>
            </a:pPr>
            <a:endParaRPr lang="en-US" dirty="0"/>
          </a:p>
          <a:p>
            <a:pPr>
              <a:lnSpc>
                <a:spcPct val="120000"/>
              </a:lnSpc>
            </a:pPr>
            <a:endParaRPr lang="en-US" dirty="0"/>
          </a:p>
        </p:txBody>
      </p:sp>
      <p:sp>
        <p:nvSpPr>
          <p:cNvPr id="2" name="Slide Number Placeholder 1">
            <a:extLst>
              <a:ext uri="{FF2B5EF4-FFF2-40B4-BE49-F238E27FC236}">
                <a16:creationId xmlns:a16="http://schemas.microsoft.com/office/drawing/2014/main" id="{7AF6110F-8413-47EC-B2BD-7BF1E19119AA}"/>
              </a:ext>
            </a:extLst>
          </p:cNvPr>
          <p:cNvSpPr>
            <a:spLocks noGrp="1"/>
          </p:cNvSpPr>
          <p:nvPr>
            <p:ph type="sldNum" sz="quarter" idx="12"/>
          </p:nvPr>
        </p:nvSpPr>
        <p:spPr/>
        <p:txBody>
          <a:bodyPr/>
          <a:lstStyle/>
          <a:p>
            <a:fld id="{2D59618C-1747-42A0-95EA-CE94784C3CC1}"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itle 1">
            <a:extLst>
              <a:ext uri="{FF2B5EF4-FFF2-40B4-BE49-F238E27FC236}">
                <a16:creationId xmlns:a16="http://schemas.microsoft.com/office/drawing/2014/main" id="{D80AE77D-83D7-4B18-ADB3-35EA07F00BAA}"/>
              </a:ext>
            </a:extLst>
          </p:cNvPr>
          <p:cNvSpPr>
            <a:spLocks noGrp="1"/>
          </p:cNvSpPr>
          <p:nvPr>
            <p:ph type="title"/>
          </p:nvPr>
        </p:nvSpPr>
        <p:spPr/>
        <p:txBody>
          <a:bodyPr/>
          <a:lstStyle/>
          <a:p>
            <a:r>
              <a:rPr lang="en-US" altLang="en-US" dirty="0"/>
              <a:t>When to Call Parents</a:t>
            </a:r>
          </a:p>
        </p:txBody>
      </p:sp>
      <p:sp>
        <p:nvSpPr>
          <p:cNvPr id="59397" name="Content Placeholder 2">
            <a:extLst>
              <a:ext uri="{FF2B5EF4-FFF2-40B4-BE49-F238E27FC236}">
                <a16:creationId xmlns:a16="http://schemas.microsoft.com/office/drawing/2014/main" id="{0C1B825F-C524-4EC7-877E-BD93F4DA54D0}"/>
              </a:ext>
            </a:extLst>
          </p:cNvPr>
          <p:cNvSpPr>
            <a:spLocks noGrp="1"/>
          </p:cNvSpPr>
          <p:nvPr>
            <p:ph idx="1"/>
          </p:nvPr>
        </p:nvSpPr>
        <p:spPr/>
        <p:txBody>
          <a:bodyPr>
            <a:normAutofit fontScale="92500" lnSpcReduction="10000"/>
          </a:bodyPr>
          <a:lstStyle/>
          <a:p>
            <a:r>
              <a:rPr lang="en-US" altLang="en-US" dirty="0"/>
              <a:t>If </a:t>
            </a:r>
            <a:r>
              <a:rPr lang="en-US" altLang="en-US" dirty="0">
                <a:solidFill>
                  <a:srgbClr val="FF0000"/>
                </a:solidFill>
              </a:rPr>
              <a:t>[teen’s name]</a:t>
            </a:r>
            <a:r>
              <a:rPr lang="en-US" altLang="en-US" dirty="0"/>
              <a:t> says something hurts and asks to contact parents</a:t>
            </a:r>
          </a:p>
          <a:p>
            <a:r>
              <a:rPr lang="en-US" altLang="en-US" dirty="0"/>
              <a:t>Injury to joints</a:t>
            </a:r>
          </a:p>
          <a:p>
            <a:r>
              <a:rPr lang="en-US" altLang="en-US" dirty="0"/>
              <a:t>ANY head or neck injury</a:t>
            </a:r>
          </a:p>
          <a:p>
            <a:r>
              <a:rPr lang="en-US" altLang="en-US" dirty="0"/>
              <a:t>Non-use or favoring of a limb</a:t>
            </a:r>
          </a:p>
          <a:p>
            <a:r>
              <a:rPr lang="en-US" altLang="en-US" dirty="0"/>
              <a:t>Swelling, warmth, or redness in a limb</a:t>
            </a:r>
          </a:p>
          <a:p>
            <a:r>
              <a:rPr lang="en-US" altLang="en-US" dirty="0"/>
              <a:t>Broken bone</a:t>
            </a:r>
          </a:p>
          <a:p>
            <a:r>
              <a:rPr lang="en-US" altLang="en-US" dirty="0"/>
              <a:t>Cut requiring sutures</a:t>
            </a:r>
          </a:p>
          <a:p>
            <a:r>
              <a:rPr lang="en-US" altLang="en-US" dirty="0"/>
              <a:t>Injury to torso (especially chest wall) or kidney area</a:t>
            </a:r>
          </a:p>
          <a:p>
            <a:r>
              <a:rPr lang="en-US" altLang="en-US" dirty="0"/>
              <a:t>Fever</a:t>
            </a:r>
          </a:p>
          <a:p>
            <a:endParaRPr lang="en-US" altLang="en-US" dirty="0"/>
          </a:p>
          <a:p>
            <a:endParaRPr lang="en-US" altLang="en-US" dirty="0"/>
          </a:p>
          <a:p>
            <a:endParaRPr lang="en-US" altLang="en-US" dirty="0"/>
          </a:p>
        </p:txBody>
      </p:sp>
      <p:sp>
        <p:nvSpPr>
          <p:cNvPr id="2" name="Slide Number Placeholder 1">
            <a:extLst>
              <a:ext uri="{FF2B5EF4-FFF2-40B4-BE49-F238E27FC236}">
                <a16:creationId xmlns:a16="http://schemas.microsoft.com/office/drawing/2014/main" id="{179423DA-2B5B-4FB0-BFBF-3D52E5CEE69A}"/>
              </a:ext>
            </a:extLst>
          </p:cNvPr>
          <p:cNvSpPr>
            <a:spLocks noGrp="1"/>
          </p:cNvSpPr>
          <p:nvPr>
            <p:ph type="sldNum" sz="quarter" idx="10"/>
          </p:nvPr>
        </p:nvSpPr>
        <p:spPr/>
        <p:txBody>
          <a:bodyPr/>
          <a:lstStyle/>
          <a:p>
            <a:fld id="{2D59618C-1747-42A0-95EA-CE94784C3CC1}"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6C4AB7-7DC8-4551-B0C1-FEC3126CD06B}"/>
              </a:ext>
            </a:extLst>
          </p:cNvPr>
          <p:cNvSpPr>
            <a:spLocks noGrp="1"/>
          </p:cNvSpPr>
          <p:nvPr>
            <p:ph type="title"/>
          </p:nvPr>
        </p:nvSpPr>
        <p:spPr/>
        <p:txBody>
          <a:bodyPr>
            <a:noAutofit/>
          </a:bodyPr>
          <a:lstStyle/>
          <a:p>
            <a:r>
              <a:rPr lang="en-US" altLang="en-US" sz="2800" dirty="0"/>
              <a:t>What Does This Mean in the School Setting?</a:t>
            </a:r>
            <a:endParaRPr lang="en-US" sz="2800" dirty="0"/>
          </a:p>
        </p:txBody>
      </p:sp>
      <p:sp>
        <p:nvSpPr>
          <p:cNvPr id="4" name="Content Placeholder 3">
            <a:extLst>
              <a:ext uri="{FF2B5EF4-FFF2-40B4-BE49-F238E27FC236}">
                <a16:creationId xmlns:a16="http://schemas.microsoft.com/office/drawing/2014/main" id="{FC907147-E078-45B1-9B1E-4507541FCC96}"/>
              </a:ext>
            </a:extLst>
          </p:cNvPr>
          <p:cNvSpPr>
            <a:spLocks noGrp="1"/>
          </p:cNvSpPr>
          <p:nvPr>
            <p:ph idx="1"/>
          </p:nvPr>
        </p:nvSpPr>
        <p:spPr/>
        <p:txBody>
          <a:bodyPr>
            <a:normAutofit/>
          </a:bodyPr>
          <a:lstStyle/>
          <a:p>
            <a:r>
              <a:rPr lang="en-US" altLang="en-US" dirty="0"/>
              <a:t>All adults in contact with </a:t>
            </a:r>
            <a:r>
              <a:rPr lang="en-US" altLang="en-US" dirty="0">
                <a:solidFill>
                  <a:srgbClr val="FF0000"/>
                </a:solidFill>
              </a:rPr>
              <a:t>[teen’s name]</a:t>
            </a:r>
            <a:r>
              <a:rPr lang="en-US" altLang="en-US" dirty="0"/>
              <a:t> should be aware that there is a teen with a bleeding disorder under their supervision</a:t>
            </a:r>
          </a:p>
          <a:p>
            <a:r>
              <a:rPr lang="en-US" altLang="en-US" dirty="0"/>
              <a:t>A care plan should be made with the medical staff, school personnel, and parents</a:t>
            </a:r>
          </a:p>
          <a:p>
            <a:pPr lvl="1"/>
            <a:r>
              <a:rPr lang="en-US" altLang="en-US" dirty="0"/>
              <a:t>Parents will make sure this is in place with nurse</a:t>
            </a:r>
          </a:p>
          <a:p>
            <a:r>
              <a:rPr lang="en-US" altLang="en-US" dirty="0"/>
              <a:t>Key people should be made aware of the plan</a:t>
            </a:r>
          </a:p>
        </p:txBody>
      </p:sp>
      <p:sp>
        <p:nvSpPr>
          <p:cNvPr id="2" name="Slide Number Placeholder 1">
            <a:extLst>
              <a:ext uri="{FF2B5EF4-FFF2-40B4-BE49-F238E27FC236}">
                <a16:creationId xmlns:a16="http://schemas.microsoft.com/office/drawing/2014/main" id="{0C23AEC4-5CEC-47E9-86C6-8FFD211E5407}"/>
              </a:ext>
            </a:extLst>
          </p:cNvPr>
          <p:cNvSpPr>
            <a:spLocks noGrp="1"/>
          </p:cNvSpPr>
          <p:nvPr>
            <p:ph type="sldNum" sz="quarter" idx="10"/>
          </p:nvPr>
        </p:nvSpPr>
        <p:spPr/>
        <p:txBody>
          <a:bodyPr/>
          <a:lstStyle/>
          <a:p>
            <a:fld id="{2D59618C-1747-42A0-95EA-CE94784C3CC1}"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itle 1">
            <a:extLst>
              <a:ext uri="{FF2B5EF4-FFF2-40B4-BE49-F238E27FC236}">
                <a16:creationId xmlns:a16="http://schemas.microsoft.com/office/drawing/2014/main" id="{E9E03DDA-698F-499C-86A6-DF9D519C7734}"/>
              </a:ext>
            </a:extLst>
          </p:cNvPr>
          <p:cNvSpPr>
            <a:spLocks noGrp="1"/>
          </p:cNvSpPr>
          <p:nvPr>
            <p:ph type="title"/>
          </p:nvPr>
        </p:nvSpPr>
        <p:spPr/>
        <p:txBody>
          <a:bodyPr>
            <a:normAutofit/>
          </a:bodyPr>
          <a:lstStyle/>
          <a:p>
            <a:r>
              <a:rPr lang="en-US" altLang="en-US" dirty="0"/>
              <a:t>Additional School Information</a:t>
            </a:r>
          </a:p>
        </p:txBody>
      </p:sp>
      <p:sp>
        <p:nvSpPr>
          <p:cNvPr id="36869" name="Content Placeholder 2">
            <a:extLst>
              <a:ext uri="{FF2B5EF4-FFF2-40B4-BE49-F238E27FC236}">
                <a16:creationId xmlns:a16="http://schemas.microsoft.com/office/drawing/2014/main" id="{1CF036AD-A4CD-4A1E-9B95-515EB9FE5336}"/>
              </a:ext>
            </a:extLst>
          </p:cNvPr>
          <p:cNvSpPr>
            <a:spLocks noGrp="1"/>
          </p:cNvSpPr>
          <p:nvPr>
            <p:ph idx="1"/>
          </p:nvPr>
        </p:nvSpPr>
        <p:spPr/>
        <p:txBody>
          <a:bodyPr>
            <a:normAutofit lnSpcReduction="10000"/>
          </a:bodyPr>
          <a:lstStyle/>
          <a:p>
            <a:pPr>
              <a:buClr>
                <a:schemeClr val="tx1"/>
              </a:buClr>
            </a:pPr>
            <a:r>
              <a:rPr lang="en-US" altLang="en-US" dirty="0">
                <a:solidFill>
                  <a:srgbClr val="FF0000"/>
                </a:solidFill>
              </a:rPr>
              <a:t>[teen’s name]</a:t>
            </a:r>
            <a:r>
              <a:rPr lang="en-US" altLang="en-US" dirty="0"/>
              <a:t> should not be treated differently than any other student in the classroom</a:t>
            </a:r>
          </a:p>
          <a:p>
            <a:r>
              <a:rPr lang="en-US" altLang="en-US" dirty="0"/>
              <a:t>Leave it up to the parents and/or the teen to share with others that she/he has a bleeding disorder</a:t>
            </a:r>
          </a:p>
          <a:p>
            <a:r>
              <a:rPr lang="en-US" altLang="en-US" dirty="0"/>
              <a:t>There are no learning disabilities that are associated with bleeding disorders</a:t>
            </a:r>
          </a:p>
          <a:p>
            <a:pPr>
              <a:buClr>
                <a:schemeClr val="tx1"/>
              </a:buClr>
            </a:pPr>
            <a:r>
              <a:rPr lang="en-US" altLang="en-US" dirty="0"/>
              <a:t>Possible pain issues:</a:t>
            </a:r>
          </a:p>
          <a:p>
            <a:pPr lvl="1"/>
            <a:r>
              <a:rPr lang="en-US" altLang="en-US" dirty="0"/>
              <a:t>Could have acute or chronic pain</a:t>
            </a:r>
          </a:p>
          <a:p>
            <a:pPr lvl="1"/>
            <a:r>
              <a:rPr lang="en-US" altLang="en-US" dirty="0"/>
              <a:t>Could experience medication side effects</a:t>
            </a:r>
          </a:p>
        </p:txBody>
      </p:sp>
      <p:sp>
        <p:nvSpPr>
          <p:cNvPr id="2" name="Slide Number Placeholder 1">
            <a:extLst>
              <a:ext uri="{FF2B5EF4-FFF2-40B4-BE49-F238E27FC236}">
                <a16:creationId xmlns:a16="http://schemas.microsoft.com/office/drawing/2014/main" id="{ED54F3DD-ECA1-4E35-94DD-09856A49D0B2}"/>
              </a:ext>
            </a:extLst>
          </p:cNvPr>
          <p:cNvSpPr>
            <a:spLocks noGrp="1"/>
          </p:cNvSpPr>
          <p:nvPr>
            <p:ph type="sldNum" sz="quarter" idx="10"/>
          </p:nvPr>
        </p:nvSpPr>
        <p:spPr/>
        <p:txBody>
          <a:bodyPr/>
          <a:lstStyle/>
          <a:p>
            <a:fld id="{2D59618C-1747-42A0-95EA-CE94784C3CC1}"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1">
            <a:extLst>
              <a:ext uri="{FF2B5EF4-FFF2-40B4-BE49-F238E27FC236}">
                <a16:creationId xmlns:a16="http://schemas.microsoft.com/office/drawing/2014/main" id="{5D75A881-BEBD-4EB4-855A-29ECA1F88690}"/>
              </a:ext>
            </a:extLst>
          </p:cNvPr>
          <p:cNvSpPr>
            <a:spLocks noGrp="1"/>
          </p:cNvSpPr>
          <p:nvPr>
            <p:ph type="title"/>
          </p:nvPr>
        </p:nvSpPr>
        <p:spPr/>
        <p:txBody>
          <a:bodyPr/>
          <a:lstStyle/>
          <a:p>
            <a:r>
              <a:rPr lang="en-US" altLang="en-US"/>
              <a:t>Activities</a:t>
            </a:r>
          </a:p>
        </p:txBody>
      </p:sp>
      <p:sp>
        <p:nvSpPr>
          <p:cNvPr id="38917" name="Content Placeholder 2">
            <a:extLst>
              <a:ext uri="{FF2B5EF4-FFF2-40B4-BE49-F238E27FC236}">
                <a16:creationId xmlns:a16="http://schemas.microsoft.com/office/drawing/2014/main" id="{3A3A435C-98F8-48A2-A732-0E4C4D330569}"/>
              </a:ext>
            </a:extLst>
          </p:cNvPr>
          <p:cNvSpPr>
            <a:spLocks noGrp="1"/>
          </p:cNvSpPr>
          <p:nvPr>
            <p:ph idx="1"/>
          </p:nvPr>
        </p:nvSpPr>
        <p:spPr/>
        <p:txBody>
          <a:bodyPr>
            <a:normAutofit lnSpcReduction="10000"/>
          </a:bodyPr>
          <a:lstStyle/>
          <a:p>
            <a:r>
              <a:rPr lang="en-US" altLang="en-US" dirty="0"/>
              <a:t>Unless having or recovering from a bleeding episode:</a:t>
            </a:r>
          </a:p>
          <a:p>
            <a:pPr lvl="1"/>
            <a:r>
              <a:rPr lang="en-US" altLang="en-US" dirty="0"/>
              <a:t>Should participate in regular gym class</a:t>
            </a:r>
          </a:p>
          <a:p>
            <a:pPr lvl="1"/>
            <a:r>
              <a:rPr lang="en-US" altLang="en-US" dirty="0"/>
              <a:t>Should go on all planned field trips</a:t>
            </a:r>
          </a:p>
          <a:p>
            <a:pPr lvl="1"/>
            <a:r>
              <a:rPr lang="en-US" altLang="en-US" dirty="0"/>
              <a:t>Should play at recess with classmates</a:t>
            </a:r>
          </a:p>
          <a:p>
            <a:r>
              <a:rPr lang="en-US" altLang="en-US" dirty="0"/>
              <a:t>Some activities restrictions:</a:t>
            </a:r>
          </a:p>
          <a:p>
            <a:pPr lvl="1"/>
            <a:r>
              <a:rPr lang="en-US" altLang="en-US" dirty="0"/>
              <a:t>Student’s doctor may say no contact sports</a:t>
            </a:r>
          </a:p>
          <a:p>
            <a:pPr lvl="1"/>
            <a:r>
              <a:rPr lang="en-US" altLang="en-US" dirty="0"/>
              <a:t>May need immobilization during or after a bleed</a:t>
            </a:r>
          </a:p>
          <a:p>
            <a:pPr lvl="1"/>
            <a:r>
              <a:rPr lang="en-US" altLang="en-US" dirty="0"/>
              <a:t>May need some alternative activities for inclusion in physical education, recess, etc.</a:t>
            </a:r>
          </a:p>
          <a:p>
            <a:pPr lvl="1"/>
            <a:endParaRPr lang="en-US" altLang="en-US" dirty="0"/>
          </a:p>
          <a:p>
            <a:endParaRPr lang="en-US" altLang="en-US" dirty="0"/>
          </a:p>
        </p:txBody>
      </p:sp>
      <p:sp>
        <p:nvSpPr>
          <p:cNvPr id="2" name="Slide Number Placeholder 1">
            <a:extLst>
              <a:ext uri="{FF2B5EF4-FFF2-40B4-BE49-F238E27FC236}">
                <a16:creationId xmlns:a16="http://schemas.microsoft.com/office/drawing/2014/main" id="{6E4FCD43-CBDE-4E4D-BEDC-C434212C37F9}"/>
              </a:ext>
            </a:extLst>
          </p:cNvPr>
          <p:cNvSpPr>
            <a:spLocks noGrp="1"/>
          </p:cNvSpPr>
          <p:nvPr>
            <p:ph type="sldNum" sz="quarter" idx="10"/>
          </p:nvPr>
        </p:nvSpPr>
        <p:spPr/>
        <p:txBody>
          <a:bodyPr/>
          <a:lstStyle/>
          <a:p>
            <a:fld id="{2D59618C-1747-42A0-95EA-CE94784C3CC1}"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1">
            <a:extLst>
              <a:ext uri="{FF2B5EF4-FFF2-40B4-BE49-F238E27FC236}">
                <a16:creationId xmlns:a16="http://schemas.microsoft.com/office/drawing/2014/main" id="{A0947E44-5F35-4E34-AE99-2C8E34C35014}"/>
              </a:ext>
            </a:extLst>
          </p:cNvPr>
          <p:cNvSpPr>
            <a:spLocks noChangeArrowheads="1"/>
          </p:cNvSpPr>
          <p:nvPr/>
        </p:nvSpPr>
        <p:spPr bwMode="auto">
          <a:xfrm>
            <a:off x="1600200" y="2210991"/>
            <a:ext cx="60007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ts val="450"/>
              </a:spcBef>
            </a:pPr>
            <a:endParaRPr lang="en-US" altLang="en-US" sz="1350"/>
          </a:p>
        </p:txBody>
      </p:sp>
      <p:sp>
        <p:nvSpPr>
          <p:cNvPr id="53253" name="Title 1">
            <a:extLst>
              <a:ext uri="{FF2B5EF4-FFF2-40B4-BE49-F238E27FC236}">
                <a16:creationId xmlns:a16="http://schemas.microsoft.com/office/drawing/2014/main" id="{32BFF496-8026-4286-AB52-65BF6911843C}"/>
              </a:ext>
            </a:extLst>
          </p:cNvPr>
          <p:cNvSpPr>
            <a:spLocks noGrp="1"/>
          </p:cNvSpPr>
          <p:nvPr>
            <p:ph type="title"/>
          </p:nvPr>
        </p:nvSpPr>
        <p:spPr/>
        <p:txBody>
          <a:bodyPr>
            <a:normAutofit/>
          </a:bodyPr>
          <a:lstStyle/>
          <a:p>
            <a:r>
              <a:rPr lang="en-US" altLang="en-US"/>
              <a:t>Treatment Administration</a:t>
            </a:r>
            <a:endParaRPr lang="en-US" altLang="en-US" dirty="0"/>
          </a:p>
        </p:txBody>
      </p:sp>
      <p:sp>
        <p:nvSpPr>
          <p:cNvPr id="3" name="Content Placeholder 2">
            <a:extLst>
              <a:ext uri="{FF2B5EF4-FFF2-40B4-BE49-F238E27FC236}">
                <a16:creationId xmlns:a16="http://schemas.microsoft.com/office/drawing/2014/main" id="{C7300FFC-7AB1-4F87-9B1A-E539A4A78EB8}"/>
              </a:ext>
            </a:extLst>
          </p:cNvPr>
          <p:cNvSpPr>
            <a:spLocks noGrp="1"/>
          </p:cNvSpPr>
          <p:nvPr>
            <p:ph idx="1"/>
          </p:nvPr>
        </p:nvSpPr>
        <p:spPr/>
        <p:txBody>
          <a:bodyPr>
            <a:normAutofit/>
          </a:bodyPr>
          <a:lstStyle/>
          <a:p>
            <a:pPr marL="457200" indent="-457200">
              <a:lnSpc>
                <a:spcPct val="120000"/>
              </a:lnSpc>
              <a:buFont typeface="Arial" panose="020B0604020202020204" pitchFamily="34" charset="0"/>
              <a:buChar char="•"/>
            </a:pPr>
            <a:r>
              <a:rPr lang="en-US" altLang="en-US" sz="2400" dirty="0"/>
              <a:t>For </a:t>
            </a:r>
            <a:r>
              <a:rPr lang="en-US" altLang="en-US" sz="2400" dirty="0">
                <a:solidFill>
                  <a:srgbClr val="FF0000"/>
                </a:solidFill>
              </a:rPr>
              <a:t>[teen’s name]</a:t>
            </a:r>
            <a:r>
              <a:rPr lang="en-US" altLang="en-US" sz="2400" dirty="0"/>
              <a:t>, </a:t>
            </a:r>
            <a:r>
              <a:rPr lang="en-US" altLang="en-US" sz="2400" dirty="0">
                <a:solidFill>
                  <a:srgbClr val="FF0000"/>
                </a:solidFill>
              </a:rPr>
              <a:t>[product name]</a:t>
            </a:r>
            <a:r>
              <a:rPr lang="en-US" altLang="en-US" sz="2400" dirty="0"/>
              <a:t> is administered </a:t>
            </a:r>
            <a:r>
              <a:rPr lang="en-US" altLang="en-US" sz="2400" dirty="0">
                <a:solidFill>
                  <a:srgbClr val="FF0000"/>
                </a:solidFill>
              </a:rPr>
              <a:t>[how it is administered]</a:t>
            </a:r>
            <a:endParaRPr lang="en-US" altLang="en-US" sz="2400" dirty="0"/>
          </a:p>
          <a:p>
            <a:pPr marL="457200" indent="-457200">
              <a:lnSpc>
                <a:spcPct val="120000"/>
              </a:lnSpc>
              <a:buFont typeface="Arial" panose="020B0604020202020204" pitchFamily="34" charset="0"/>
              <a:buChar char="•"/>
            </a:pPr>
            <a:r>
              <a:rPr lang="en-US" altLang="en-US" sz="2400" dirty="0"/>
              <a:t>Treatment can be kept </a:t>
            </a:r>
            <a:r>
              <a:rPr lang="en-US" altLang="en-US" sz="2400" dirty="0">
                <a:solidFill>
                  <a:srgbClr val="FF0000"/>
                </a:solidFill>
              </a:rPr>
              <a:t>[insert where at school]</a:t>
            </a:r>
            <a:r>
              <a:rPr lang="en-US" altLang="en-US" sz="2400" dirty="0"/>
              <a:t> and should accompany </a:t>
            </a:r>
            <a:r>
              <a:rPr lang="en-US" altLang="en-US" sz="2400" dirty="0">
                <a:solidFill>
                  <a:srgbClr val="FF0000"/>
                </a:solidFill>
              </a:rPr>
              <a:t>[teen’s name]</a:t>
            </a:r>
            <a:r>
              <a:rPr lang="en-US" altLang="en-US" sz="2400" dirty="0"/>
              <a:t> if transported to the hospital</a:t>
            </a:r>
          </a:p>
          <a:p>
            <a:pPr marL="457200" indent="-457200">
              <a:lnSpc>
                <a:spcPct val="120000"/>
              </a:lnSpc>
              <a:buFont typeface="Arial" panose="020B0604020202020204" pitchFamily="34" charset="0"/>
              <a:buChar char="•"/>
            </a:pPr>
            <a:r>
              <a:rPr lang="en-US" altLang="en-US" sz="2400" dirty="0"/>
              <a:t>Treatment should be taken with student on field trips, in case of emergency.</a:t>
            </a:r>
          </a:p>
        </p:txBody>
      </p:sp>
      <p:sp>
        <p:nvSpPr>
          <p:cNvPr id="2" name="Slide Number Placeholder 1">
            <a:extLst>
              <a:ext uri="{FF2B5EF4-FFF2-40B4-BE49-F238E27FC236}">
                <a16:creationId xmlns:a16="http://schemas.microsoft.com/office/drawing/2014/main" id="{3D1F5374-4F8F-41CB-BA2E-7244D8DB02D0}"/>
              </a:ext>
            </a:extLst>
          </p:cNvPr>
          <p:cNvSpPr>
            <a:spLocks noGrp="1"/>
          </p:cNvSpPr>
          <p:nvPr>
            <p:ph type="sldNum" sz="quarter" idx="10"/>
          </p:nvPr>
        </p:nvSpPr>
        <p:spPr/>
        <p:txBody>
          <a:bodyPr/>
          <a:lstStyle/>
          <a:p>
            <a:fld id="{2D59618C-1747-42A0-95EA-CE94784C3CC1}"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59534" y="3629339"/>
            <a:ext cx="7423247" cy="553998"/>
          </a:xfrm>
          <a:prstGeom prst="rect">
            <a:avLst/>
          </a:prstGeom>
          <a:noFill/>
        </p:spPr>
        <p:txBody>
          <a:bodyPr wrap="square" rtlCol="0">
            <a:spAutoFit/>
          </a:bodyPr>
          <a:lstStyle/>
          <a:p>
            <a:endParaRPr lang="en-US" sz="3000" b="1" dirty="0">
              <a:solidFill>
                <a:srgbClr val="004672"/>
              </a:solidFill>
              <a:latin typeface="Gotham Book" charset="0"/>
              <a:ea typeface="Gotham Book" charset="0"/>
              <a:cs typeface="Gotham Book" charset="0"/>
            </a:endParaRPr>
          </a:p>
        </p:txBody>
      </p:sp>
      <p:sp>
        <p:nvSpPr>
          <p:cNvPr id="7" name="Title 6"/>
          <p:cNvSpPr>
            <a:spLocks noGrp="1"/>
          </p:cNvSpPr>
          <p:nvPr>
            <p:ph type="ctrTitle"/>
          </p:nvPr>
        </p:nvSpPr>
        <p:spPr/>
        <p:txBody>
          <a:bodyPr>
            <a:normAutofit fontScale="90000"/>
          </a:bodyPr>
          <a:lstStyle/>
          <a:p>
            <a:r>
              <a:rPr lang="en-US" altLang="en-US" dirty="0">
                <a:solidFill>
                  <a:srgbClr val="FF0000"/>
                </a:solidFill>
              </a:rPr>
              <a:t>[Insert Bleeding Disorder]</a:t>
            </a:r>
            <a:r>
              <a:rPr lang="en-US" altLang="en-US" dirty="0"/>
              <a:t>, a Bleeding Disorder, </a:t>
            </a:r>
            <a:r>
              <a:rPr lang="en-US" dirty="0"/>
              <a:t>and </a:t>
            </a:r>
            <a:r>
              <a:rPr lang="en-US" dirty="0">
                <a:solidFill>
                  <a:srgbClr val="FF0000"/>
                </a:solidFill>
              </a:rPr>
              <a:t>[Insert Teen’s Name]</a:t>
            </a:r>
          </a:p>
        </p:txBody>
      </p:sp>
      <p:sp>
        <p:nvSpPr>
          <p:cNvPr id="9" name="Subtitle 8"/>
          <p:cNvSpPr>
            <a:spLocks noGrp="1"/>
          </p:cNvSpPr>
          <p:nvPr>
            <p:ph type="subTitle" idx="1"/>
          </p:nvPr>
        </p:nvSpPr>
        <p:spPr/>
        <p:txBody>
          <a:bodyPr/>
          <a:lstStyle/>
          <a:p>
            <a:r>
              <a:rPr lang="en-US" dirty="0"/>
              <a:t>At School</a:t>
            </a:r>
          </a:p>
        </p:txBody>
      </p:sp>
      <p:sp>
        <p:nvSpPr>
          <p:cNvPr id="2" name="Slide Number Placeholder 1">
            <a:extLst>
              <a:ext uri="{FF2B5EF4-FFF2-40B4-BE49-F238E27FC236}">
                <a16:creationId xmlns:a16="http://schemas.microsoft.com/office/drawing/2014/main" id="{B132D2E9-332F-4302-80AA-83174F66CBFE}"/>
              </a:ext>
            </a:extLst>
          </p:cNvPr>
          <p:cNvSpPr>
            <a:spLocks noGrp="1"/>
          </p:cNvSpPr>
          <p:nvPr>
            <p:ph type="sldNum" sz="quarter" idx="12"/>
          </p:nvPr>
        </p:nvSpPr>
        <p:spPr/>
        <p:txBody>
          <a:bodyPr/>
          <a:lstStyle/>
          <a:p>
            <a:fld id="{2D59618C-1747-42A0-95EA-CE94784C3CC1}" type="slidenum">
              <a:rPr lang="en-US" smtClean="0"/>
              <a:pPr/>
              <a:t>2</a:t>
            </a:fld>
            <a:endParaRPr lang="en-US" dirty="0"/>
          </a:p>
        </p:txBody>
      </p:sp>
    </p:spTree>
    <p:extLst>
      <p:ext uri="{BB962C8B-B14F-4D97-AF65-F5344CB8AC3E}">
        <p14:creationId xmlns:p14="http://schemas.microsoft.com/office/powerpoint/2010/main" val="2655700054"/>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4AA2-CFFC-4CEE-9BC8-5C222AD9CF22}"/>
              </a:ext>
            </a:extLst>
          </p:cNvPr>
          <p:cNvSpPr>
            <a:spLocks noGrp="1"/>
          </p:cNvSpPr>
          <p:nvPr>
            <p:ph type="title"/>
          </p:nvPr>
        </p:nvSpPr>
        <p:spPr>
          <a:xfrm>
            <a:off x="1143000" y="731838"/>
            <a:ext cx="7543800" cy="914400"/>
          </a:xfrm>
        </p:spPr>
        <p:txBody>
          <a:bodyPr rtlCol="0">
            <a:noAutofit/>
          </a:bodyPr>
          <a:lstStyle/>
          <a:p>
            <a:r>
              <a:rPr lang="en-US" dirty="0"/>
              <a:t>How Much Do Other Adults Need to Know?</a:t>
            </a:r>
          </a:p>
        </p:txBody>
      </p:sp>
      <p:sp>
        <p:nvSpPr>
          <p:cNvPr id="40965" name="Content Placeholder 2">
            <a:extLst>
              <a:ext uri="{FF2B5EF4-FFF2-40B4-BE49-F238E27FC236}">
                <a16:creationId xmlns:a16="http://schemas.microsoft.com/office/drawing/2014/main" id="{9ABD5D49-2CEA-42DA-84E5-0318D86F36E8}"/>
              </a:ext>
            </a:extLst>
          </p:cNvPr>
          <p:cNvSpPr>
            <a:spLocks noGrp="1"/>
          </p:cNvSpPr>
          <p:nvPr>
            <p:ph idx="1"/>
          </p:nvPr>
        </p:nvSpPr>
        <p:spPr/>
        <p:txBody>
          <a:bodyPr>
            <a:normAutofit/>
          </a:bodyPr>
          <a:lstStyle/>
          <a:p>
            <a:r>
              <a:rPr lang="en-US" altLang="en-US" dirty="0"/>
              <a:t>If other parents ask about </a:t>
            </a:r>
            <a:r>
              <a:rPr lang="en-US" altLang="en-US" dirty="0">
                <a:solidFill>
                  <a:srgbClr val="FF0000"/>
                </a:solidFill>
              </a:rPr>
              <a:t>[teen’s name]</a:t>
            </a:r>
            <a:r>
              <a:rPr lang="en-US" altLang="en-US" dirty="0"/>
              <a:t>, they can be told:</a:t>
            </a:r>
          </a:p>
          <a:p>
            <a:pPr lvl="1"/>
            <a:r>
              <a:rPr lang="en-US" altLang="en-US" dirty="0"/>
              <a:t>He/she has a medical condition</a:t>
            </a:r>
          </a:p>
          <a:p>
            <a:pPr lvl="1"/>
            <a:r>
              <a:rPr lang="en-US" altLang="en-US" dirty="0"/>
              <a:t>He/she has </a:t>
            </a:r>
            <a:r>
              <a:rPr lang="en-US" altLang="en-US" dirty="0">
                <a:solidFill>
                  <a:srgbClr val="FF0000"/>
                </a:solidFill>
              </a:rPr>
              <a:t>[diagnosis]</a:t>
            </a:r>
            <a:r>
              <a:rPr lang="en-US" altLang="en-US" dirty="0"/>
              <a:t> </a:t>
            </a:r>
          </a:p>
          <a:p>
            <a:pPr lvl="1"/>
            <a:r>
              <a:rPr lang="en-US" altLang="en-US" dirty="0"/>
              <a:t>He/she has a bleeding disorder</a:t>
            </a:r>
          </a:p>
          <a:p>
            <a:r>
              <a:rPr lang="en-US" altLang="en-US" dirty="0"/>
              <a:t>Encourage them to talk to us if they have more questions.  We welcome the opportunity to give them more information.</a:t>
            </a:r>
          </a:p>
          <a:p>
            <a:endParaRPr lang="en-US" altLang="en-US" dirty="0"/>
          </a:p>
        </p:txBody>
      </p:sp>
      <p:sp>
        <p:nvSpPr>
          <p:cNvPr id="3" name="Slide Number Placeholder 2">
            <a:extLst>
              <a:ext uri="{FF2B5EF4-FFF2-40B4-BE49-F238E27FC236}">
                <a16:creationId xmlns:a16="http://schemas.microsoft.com/office/drawing/2014/main" id="{62BF5507-47D1-4B1C-B078-3D14861AF7F5}"/>
              </a:ext>
            </a:extLst>
          </p:cNvPr>
          <p:cNvSpPr>
            <a:spLocks noGrp="1"/>
          </p:cNvSpPr>
          <p:nvPr>
            <p:ph type="sldNum" sz="quarter" idx="10"/>
          </p:nvPr>
        </p:nvSpPr>
        <p:spPr/>
        <p:txBody>
          <a:bodyPr/>
          <a:lstStyle/>
          <a:p>
            <a:fld id="{2D59618C-1747-42A0-95EA-CE94784C3CC1}"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i4R_BS1_A-medical-bracelet.jpg">
            <a:extLst>
              <a:ext uri="{FF2B5EF4-FFF2-40B4-BE49-F238E27FC236}">
                <a16:creationId xmlns:a16="http://schemas.microsoft.com/office/drawing/2014/main" id="{62706EAE-41A5-4E2A-B510-EFF960390F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667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Content Placeholder 2">
            <a:extLst>
              <a:ext uri="{FF2B5EF4-FFF2-40B4-BE49-F238E27FC236}">
                <a16:creationId xmlns:a16="http://schemas.microsoft.com/office/drawing/2014/main" id="{E38948AA-B02E-4BB9-94F7-8E3781743725}"/>
              </a:ext>
            </a:extLst>
          </p:cNvPr>
          <p:cNvSpPr txBox="1">
            <a:spLocks/>
          </p:cNvSpPr>
          <p:nvPr/>
        </p:nvSpPr>
        <p:spPr bwMode="auto">
          <a:xfrm>
            <a:off x="-171450" y="1828800"/>
            <a:ext cx="62865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Wingdings" panose="05000000000000000000" pitchFamily="2" charset="2"/>
              <a:buChar char="§"/>
            </a:pPr>
            <a:endParaRPr lang="en-US" altLang="en-US" sz="1350"/>
          </a:p>
        </p:txBody>
      </p:sp>
      <p:sp>
        <p:nvSpPr>
          <p:cNvPr id="10" name="Title 1">
            <a:extLst>
              <a:ext uri="{FF2B5EF4-FFF2-40B4-BE49-F238E27FC236}">
                <a16:creationId xmlns:a16="http://schemas.microsoft.com/office/drawing/2014/main" id="{1F792E98-330D-4760-98A5-FFDD213AA3F1}"/>
              </a:ext>
            </a:extLst>
          </p:cNvPr>
          <p:cNvSpPr>
            <a:spLocks noGrp="1"/>
          </p:cNvSpPr>
          <p:nvPr>
            <p:ph type="title"/>
          </p:nvPr>
        </p:nvSpPr>
        <p:spPr>
          <a:xfrm>
            <a:off x="1143000" y="731838"/>
            <a:ext cx="7543800" cy="914400"/>
          </a:xfrm>
        </p:spPr>
        <p:txBody>
          <a:bodyPr rtlCol="0">
            <a:noAutofit/>
          </a:bodyPr>
          <a:lstStyle/>
          <a:p>
            <a:r>
              <a:rPr lang="en-US" dirty="0"/>
              <a:t>How Much Do Other Students Need to Know?</a:t>
            </a:r>
          </a:p>
        </p:txBody>
      </p:sp>
      <p:sp>
        <p:nvSpPr>
          <p:cNvPr id="13" name="Content Placeholder 3">
            <a:extLst>
              <a:ext uri="{FF2B5EF4-FFF2-40B4-BE49-F238E27FC236}">
                <a16:creationId xmlns:a16="http://schemas.microsoft.com/office/drawing/2014/main" id="{84B57D41-E508-4144-9105-E93B3E5D39D7}"/>
              </a:ext>
            </a:extLst>
          </p:cNvPr>
          <p:cNvSpPr>
            <a:spLocks noGrp="1"/>
          </p:cNvSpPr>
          <p:nvPr>
            <p:ph idx="1"/>
          </p:nvPr>
        </p:nvSpPr>
        <p:spPr/>
        <p:txBody>
          <a:bodyPr>
            <a:normAutofit/>
          </a:bodyPr>
          <a:lstStyle/>
          <a:p>
            <a:pPr>
              <a:spcBef>
                <a:spcPts val="0"/>
              </a:spcBef>
              <a:spcAft>
                <a:spcPts val="1200"/>
              </a:spcAft>
            </a:pPr>
            <a:r>
              <a:rPr lang="en-US" altLang="en-US" dirty="0"/>
              <a:t>If other kids notice bruising, helmet, Medic-Alert bracelet, </a:t>
            </a:r>
            <a:r>
              <a:rPr lang="en-US" altLang="en-US" dirty="0">
                <a:solidFill>
                  <a:srgbClr val="FF0000"/>
                </a:solidFill>
              </a:rPr>
              <a:t>[teen’s name]</a:t>
            </a:r>
            <a:r>
              <a:rPr lang="en-US" altLang="en-US" dirty="0"/>
              <a:t> can tell the other kids:</a:t>
            </a:r>
          </a:p>
          <a:p>
            <a:pPr lvl="1">
              <a:spcBef>
                <a:spcPts val="0"/>
              </a:spcBef>
              <a:spcAft>
                <a:spcPts val="1200"/>
              </a:spcAft>
            </a:pPr>
            <a:r>
              <a:rPr lang="en-US" altLang="en-US" dirty="0"/>
              <a:t>“I have a bleeding disorder”</a:t>
            </a:r>
          </a:p>
          <a:p>
            <a:pPr lvl="1">
              <a:spcBef>
                <a:spcPts val="0"/>
              </a:spcBef>
              <a:spcAft>
                <a:spcPts val="1200"/>
              </a:spcAft>
            </a:pPr>
            <a:r>
              <a:rPr lang="en-US" altLang="en-US" dirty="0"/>
              <a:t>“My blood doesn’t work right”</a:t>
            </a:r>
          </a:p>
          <a:p>
            <a:pPr lvl="1">
              <a:spcBef>
                <a:spcPts val="0"/>
              </a:spcBef>
              <a:spcAft>
                <a:spcPts val="1200"/>
              </a:spcAft>
            </a:pPr>
            <a:r>
              <a:rPr lang="en-US" altLang="en-US" dirty="0"/>
              <a:t>“I’m missing something in my blood”</a:t>
            </a:r>
          </a:p>
          <a:p>
            <a:pPr lvl="1">
              <a:spcBef>
                <a:spcPts val="0"/>
              </a:spcBef>
              <a:spcAft>
                <a:spcPts val="1200"/>
              </a:spcAft>
            </a:pPr>
            <a:r>
              <a:rPr lang="en-US" altLang="en-US" dirty="0"/>
              <a:t>“I don’t clot properly”</a:t>
            </a:r>
          </a:p>
          <a:p>
            <a:pPr lvl="1">
              <a:spcBef>
                <a:spcPts val="0"/>
              </a:spcBef>
              <a:spcAft>
                <a:spcPts val="1200"/>
              </a:spcAft>
            </a:pPr>
            <a:r>
              <a:rPr lang="en-US" altLang="en-US" dirty="0"/>
              <a:t>“I get infusions”</a:t>
            </a:r>
          </a:p>
          <a:p>
            <a:pPr>
              <a:spcBef>
                <a:spcPts val="0"/>
              </a:spcBef>
              <a:spcAft>
                <a:spcPts val="1200"/>
              </a:spcAft>
            </a:pPr>
            <a:endParaRPr lang="en-US" altLang="en-US" dirty="0"/>
          </a:p>
        </p:txBody>
      </p:sp>
      <p:sp>
        <p:nvSpPr>
          <p:cNvPr id="2" name="Slide Number Placeholder 1">
            <a:extLst>
              <a:ext uri="{FF2B5EF4-FFF2-40B4-BE49-F238E27FC236}">
                <a16:creationId xmlns:a16="http://schemas.microsoft.com/office/drawing/2014/main" id="{E1B6EA84-73B6-49CB-B223-AFFF651C47C9}"/>
              </a:ext>
            </a:extLst>
          </p:cNvPr>
          <p:cNvSpPr>
            <a:spLocks noGrp="1"/>
          </p:cNvSpPr>
          <p:nvPr>
            <p:ph type="sldNum" sz="quarter" idx="10"/>
          </p:nvPr>
        </p:nvSpPr>
        <p:spPr/>
        <p:txBody>
          <a:bodyPr/>
          <a:lstStyle/>
          <a:p>
            <a:fld id="{2D59618C-1747-42A0-95EA-CE94784C3CC1}"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51F32E50-56E2-43AD-B500-02996C98DB26}"/>
              </a:ext>
            </a:extLst>
          </p:cNvPr>
          <p:cNvSpPr txBox="1">
            <a:spLocks/>
          </p:cNvSpPr>
          <p:nvPr/>
        </p:nvSpPr>
        <p:spPr bwMode="auto">
          <a:xfrm>
            <a:off x="1485900" y="1990725"/>
            <a:ext cx="62865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Wingdings" panose="05000000000000000000" pitchFamily="2" charset="2"/>
              <a:buChar char="§"/>
            </a:pPr>
            <a:endParaRPr lang="en-US" altLang="en-US" sz="1350"/>
          </a:p>
        </p:txBody>
      </p:sp>
      <p:sp>
        <p:nvSpPr>
          <p:cNvPr id="5" name="Title 4">
            <a:extLst>
              <a:ext uri="{FF2B5EF4-FFF2-40B4-BE49-F238E27FC236}">
                <a16:creationId xmlns:a16="http://schemas.microsoft.com/office/drawing/2014/main" id="{7737E677-D652-4EB9-8CB3-02642BCE9592}"/>
              </a:ext>
            </a:extLst>
          </p:cNvPr>
          <p:cNvSpPr>
            <a:spLocks noGrp="1"/>
          </p:cNvSpPr>
          <p:nvPr>
            <p:ph type="title"/>
          </p:nvPr>
        </p:nvSpPr>
        <p:spPr/>
        <p:txBody>
          <a:bodyPr/>
          <a:lstStyle/>
          <a:p>
            <a:r>
              <a:rPr lang="en-US" dirty="0"/>
              <a:t>Responsibilities</a:t>
            </a:r>
          </a:p>
        </p:txBody>
      </p:sp>
      <p:graphicFrame>
        <p:nvGraphicFramePr>
          <p:cNvPr id="8" name="Table 8">
            <a:extLst>
              <a:ext uri="{FF2B5EF4-FFF2-40B4-BE49-F238E27FC236}">
                <a16:creationId xmlns:a16="http://schemas.microsoft.com/office/drawing/2014/main" id="{A2B51BFD-E179-4393-BA06-ECD9F4DF2712}"/>
              </a:ext>
            </a:extLst>
          </p:cNvPr>
          <p:cNvGraphicFramePr>
            <a:graphicFrameLocks noGrp="1"/>
          </p:cNvGraphicFramePr>
          <p:nvPr>
            <p:ph idx="1"/>
            <p:extLst>
              <p:ext uri="{D42A27DB-BD31-4B8C-83A1-F6EECF244321}">
                <p14:modId xmlns:p14="http://schemas.microsoft.com/office/powerpoint/2010/main" val="1817106527"/>
              </p:ext>
            </p:extLst>
          </p:nvPr>
        </p:nvGraphicFramePr>
        <p:xfrm>
          <a:off x="457200" y="1692275"/>
          <a:ext cx="8229600" cy="36322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1222016829"/>
                    </a:ext>
                  </a:extLst>
                </a:gridCol>
                <a:gridCol w="2514600">
                  <a:extLst>
                    <a:ext uri="{9D8B030D-6E8A-4147-A177-3AD203B41FA5}">
                      <a16:colId xmlns:a16="http://schemas.microsoft.com/office/drawing/2014/main" val="2784648182"/>
                    </a:ext>
                  </a:extLst>
                </a:gridCol>
                <a:gridCol w="3352800">
                  <a:extLst>
                    <a:ext uri="{9D8B030D-6E8A-4147-A177-3AD203B41FA5}">
                      <a16:colId xmlns:a16="http://schemas.microsoft.com/office/drawing/2014/main" val="2497051796"/>
                    </a:ext>
                  </a:extLst>
                </a:gridCol>
              </a:tblGrid>
              <a:tr h="370840">
                <a:tc>
                  <a:txBody>
                    <a:bodyPr/>
                    <a:lstStyle/>
                    <a:p>
                      <a:r>
                        <a:rPr lang="en-US" dirty="0">
                          <a:latin typeface="Arial" panose="020B0604020202020204" pitchFamily="34" charset="0"/>
                          <a:cs typeface="Arial" panose="020B0604020202020204" pitchFamily="34" charset="0"/>
                        </a:rPr>
                        <a:t>Student</a:t>
                      </a:r>
                    </a:p>
                  </a:txBody>
                  <a:tcPr/>
                </a:tc>
                <a:tc>
                  <a:txBody>
                    <a:bodyPr/>
                    <a:lstStyle/>
                    <a:p>
                      <a:r>
                        <a:rPr lang="en-US" dirty="0">
                          <a:latin typeface="Arial" panose="020B0604020202020204" pitchFamily="34" charset="0"/>
                          <a:cs typeface="Arial" panose="020B0604020202020204" pitchFamily="34" charset="0"/>
                        </a:rPr>
                        <a:t>Parent</a:t>
                      </a:r>
                    </a:p>
                  </a:txBody>
                  <a:tcPr/>
                </a:tc>
                <a:tc>
                  <a:txBody>
                    <a:bodyPr/>
                    <a:lstStyle/>
                    <a:p>
                      <a:r>
                        <a:rPr lang="en-US" dirty="0">
                          <a:latin typeface="Arial" panose="020B0604020202020204" pitchFamily="34" charset="0"/>
                          <a:cs typeface="Arial" panose="020B0604020202020204" pitchFamily="34" charset="0"/>
                        </a:rPr>
                        <a:t>School</a:t>
                      </a:r>
                    </a:p>
                  </a:txBody>
                  <a:tcPr/>
                </a:tc>
                <a:extLst>
                  <a:ext uri="{0D108BD9-81ED-4DB2-BD59-A6C34878D82A}">
                    <a16:rowId xmlns:a16="http://schemas.microsoft.com/office/drawing/2014/main" val="3289140377"/>
                  </a:ext>
                </a:extLst>
              </a:tr>
              <a:tr h="370840">
                <a:tc>
                  <a:txBody>
                    <a:bodyPr/>
                    <a:lstStyle/>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Learn to communicate</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Tell someone when they are bleeding</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Do your schoolwork on time</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Make the same amount of effort as someone without a bleeding disorder</a:t>
                      </a:r>
                    </a:p>
                  </a:txBody>
                  <a:tcPr/>
                </a:tc>
                <a:tc>
                  <a:txBody>
                    <a:bodyPr/>
                    <a:lstStyle/>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Communicate teen’s condition, activity level and treatment</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Help obtain makeup work</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Help the teen have a positive attitude about school</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Work with school staff and nurse to develop a medical plan</a:t>
                      </a:r>
                    </a:p>
                  </a:txBody>
                  <a:tcPr/>
                </a:tc>
                <a:tc>
                  <a:txBody>
                    <a:bodyPr/>
                    <a:lstStyle/>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Monitor student achievement and inform parents of any change to personality, performance</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Communicate to parent/teen any observable sign of a bleed</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Stress the importance of completing assignments</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Promote ability and success, not inability</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Respect privacy and confidentiality</a:t>
                      </a:r>
                    </a:p>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5390732"/>
                  </a:ext>
                </a:extLst>
              </a:tr>
            </a:tbl>
          </a:graphicData>
        </a:graphic>
      </p:graphicFrame>
      <p:sp>
        <p:nvSpPr>
          <p:cNvPr id="2" name="Slide Number Placeholder 1">
            <a:extLst>
              <a:ext uri="{FF2B5EF4-FFF2-40B4-BE49-F238E27FC236}">
                <a16:creationId xmlns:a16="http://schemas.microsoft.com/office/drawing/2014/main" id="{51087F3E-B20C-4D92-A3E7-7842DD0A46F8}"/>
              </a:ext>
            </a:extLst>
          </p:cNvPr>
          <p:cNvSpPr>
            <a:spLocks noGrp="1"/>
          </p:cNvSpPr>
          <p:nvPr>
            <p:ph type="sldNum" sz="quarter" idx="10"/>
          </p:nvPr>
        </p:nvSpPr>
        <p:spPr/>
        <p:txBody>
          <a:bodyPr/>
          <a:lstStyle/>
          <a:p>
            <a:fld id="{2D59618C-1747-42A0-95EA-CE94784C3CC1}" type="slidenum">
              <a:rPr lang="en-US" smtClean="0"/>
              <a:pPr/>
              <a:t>22</a:t>
            </a:fld>
            <a:endParaRPr lang="en-US" dirty="0"/>
          </a:p>
        </p:txBody>
      </p:sp>
    </p:spTree>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1">
            <a:extLst>
              <a:ext uri="{FF2B5EF4-FFF2-40B4-BE49-F238E27FC236}">
                <a16:creationId xmlns:a16="http://schemas.microsoft.com/office/drawing/2014/main" id="{F8D0BC1A-7251-47BC-A625-0F058EF27777}"/>
              </a:ext>
            </a:extLst>
          </p:cNvPr>
          <p:cNvSpPr>
            <a:spLocks noGrp="1"/>
          </p:cNvSpPr>
          <p:nvPr>
            <p:ph type="title"/>
          </p:nvPr>
        </p:nvSpPr>
        <p:spPr/>
        <p:txBody>
          <a:bodyPr/>
          <a:lstStyle/>
          <a:p>
            <a:r>
              <a:rPr lang="en-US" altLang="en-US" dirty="0"/>
              <a:t>Summary</a:t>
            </a:r>
          </a:p>
        </p:txBody>
      </p:sp>
      <p:sp>
        <p:nvSpPr>
          <p:cNvPr id="47109" name="Content Placeholder 2">
            <a:extLst>
              <a:ext uri="{FF2B5EF4-FFF2-40B4-BE49-F238E27FC236}">
                <a16:creationId xmlns:a16="http://schemas.microsoft.com/office/drawing/2014/main" id="{887A15C4-427A-4AE7-95BB-A3402FAD0419}"/>
              </a:ext>
            </a:extLst>
          </p:cNvPr>
          <p:cNvSpPr>
            <a:spLocks noGrp="1"/>
          </p:cNvSpPr>
          <p:nvPr>
            <p:ph idx="1"/>
          </p:nvPr>
        </p:nvSpPr>
        <p:spPr/>
        <p:txBody>
          <a:bodyPr>
            <a:normAutofit/>
          </a:bodyPr>
          <a:lstStyle/>
          <a:p>
            <a:r>
              <a:rPr lang="en-US" altLang="en-US" dirty="0"/>
              <a:t>Please treat </a:t>
            </a:r>
            <a:r>
              <a:rPr lang="en-US" altLang="en-US" dirty="0">
                <a:solidFill>
                  <a:srgbClr val="FF0000"/>
                </a:solidFill>
              </a:rPr>
              <a:t>[teen’s name]</a:t>
            </a:r>
            <a:r>
              <a:rPr lang="en-US" altLang="en-US" dirty="0"/>
              <a:t> like any other student</a:t>
            </a:r>
          </a:p>
          <a:p>
            <a:pPr lvl="1"/>
            <a:r>
              <a:rPr lang="en-US" altLang="en-US" dirty="0"/>
              <a:t>Don’t label </a:t>
            </a:r>
          </a:p>
          <a:p>
            <a:pPr lvl="1"/>
            <a:r>
              <a:rPr lang="en-US" altLang="en-US" dirty="0"/>
              <a:t>Don’t overprotect</a:t>
            </a:r>
          </a:p>
          <a:p>
            <a:pPr lvl="1"/>
            <a:r>
              <a:rPr lang="en-US" altLang="en-US" dirty="0"/>
              <a:t>Don’t exclude </a:t>
            </a:r>
          </a:p>
          <a:p>
            <a:pPr lvl="1"/>
            <a:r>
              <a:rPr lang="en-US" altLang="en-US" dirty="0"/>
              <a:t>Don’t overreact</a:t>
            </a:r>
          </a:p>
          <a:p>
            <a:r>
              <a:rPr lang="en-US" altLang="en-US" dirty="0"/>
              <a:t>Believe him/her if he/she says something hurts</a:t>
            </a:r>
          </a:p>
          <a:p>
            <a:r>
              <a:rPr lang="en-US" altLang="en-US" dirty="0"/>
              <a:t>CALL if you have any questions!</a:t>
            </a:r>
          </a:p>
          <a:p>
            <a:endParaRPr lang="en-US" altLang="en-US" dirty="0"/>
          </a:p>
        </p:txBody>
      </p:sp>
      <p:sp>
        <p:nvSpPr>
          <p:cNvPr id="2" name="Slide Number Placeholder 1">
            <a:extLst>
              <a:ext uri="{FF2B5EF4-FFF2-40B4-BE49-F238E27FC236}">
                <a16:creationId xmlns:a16="http://schemas.microsoft.com/office/drawing/2014/main" id="{C1856810-BF3C-4302-8A02-CCBE8EA6B5A2}"/>
              </a:ext>
            </a:extLst>
          </p:cNvPr>
          <p:cNvSpPr>
            <a:spLocks noGrp="1"/>
          </p:cNvSpPr>
          <p:nvPr>
            <p:ph type="sldNum" sz="quarter" idx="10"/>
          </p:nvPr>
        </p:nvSpPr>
        <p:spPr/>
        <p:txBody>
          <a:bodyPr/>
          <a:lstStyle/>
          <a:p>
            <a:fld id="{2D59618C-1747-42A0-95EA-CE94784C3CC1}"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E91602-AB9B-4F2D-93CA-337E6D656664}"/>
              </a:ext>
            </a:extLst>
          </p:cNvPr>
          <p:cNvSpPr>
            <a:spLocks noGrp="1"/>
          </p:cNvSpPr>
          <p:nvPr>
            <p:ph type="title"/>
          </p:nvPr>
        </p:nvSpPr>
        <p:spPr/>
        <p:txBody>
          <a:bodyPr>
            <a:normAutofit/>
          </a:bodyPr>
          <a:lstStyle/>
          <a:p>
            <a:r>
              <a:rPr lang="en-US" altLang="en-US" dirty="0"/>
              <a:t>Conclusions</a:t>
            </a:r>
            <a:endParaRPr lang="en-US" dirty="0"/>
          </a:p>
        </p:txBody>
      </p:sp>
      <p:sp>
        <p:nvSpPr>
          <p:cNvPr id="4" name="Content Placeholder 3">
            <a:extLst>
              <a:ext uri="{FF2B5EF4-FFF2-40B4-BE49-F238E27FC236}">
                <a16:creationId xmlns:a16="http://schemas.microsoft.com/office/drawing/2014/main" id="{C43A293F-CE95-4586-8D23-0F31D802737F}"/>
              </a:ext>
            </a:extLst>
          </p:cNvPr>
          <p:cNvSpPr>
            <a:spLocks noGrp="1"/>
          </p:cNvSpPr>
          <p:nvPr>
            <p:ph idx="1"/>
          </p:nvPr>
        </p:nvSpPr>
        <p:spPr/>
        <p:txBody>
          <a:bodyPr/>
          <a:lstStyle/>
          <a:p>
            <a:r>
              <a:rPr lang="en-US" altLang="en-US" dirty="0"/>
              <a:t>Remember that </a:t>
            </a:r>
            <a:r>
              <a:rPr lang="en-US" altLang="en-US" dirty="0">
                <a:solidFill>
                  <a:srgbClr val="FF0000"/>
                </a:solidFill>
              </a:rPr>
              <a:t>[teen’s name]</a:t>
            </a:r>
            <a:r>
              <a:rPr lang="en-US" altLang="en-US" dirty="0"/>
              <a:t> is a normal teen who happens to have a bleeding disorder</a:t>
            </a:r>
          </a:p>
          <a:p>
            <a:r>
              <a:rPr lang="en-US" altLang="en-US" dirty="0"/>
              <a:t>If you have questions, call us ANY time!</a:t>
            </a:r>
          </a:p>
        </p:txBody>
      </p:sp>
      <p:sp>
        <p:nvSpPr>
          <p:cNvPr id="2" name="Slide Number Placeholder 1">
            <a:extLst>
              <a:ext uri="{FF2B5EF4-FFF2-40B4-BE49-F238E27FC236}">
                <a16:creationId xmlns:a16="http://schemas.microsoft.com/office/drawing/2014/main" id="{607603A5-B307-49B6-9AF3-79C59166FA86}"/>
              </a:ext>
            </a:extLst>
          </p:cNvPr>
          <p:cNvSpPr>
            <a:spLocks noGrp="1"/>
          </p:cNvSpPr>
          <p:nvPr>
            <p:ph type="sldNum" sz="quarter" idx="10"/>
          </p:nvPr>
        </p:nvSpPr>
        <p:spPr/>
        <p:txBody>
          <a:bodyPr/>
          <a:lstStyle/>
          <a:p>
            <a:fld id="{2D59618C-1747-42A0-95EA-CE94784C3CC1}"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1CB3C6-B525-41DB-8C95-95A03E9D83BA}"/>
              </a:ext>
            </a:extLst>
          </p:cNvPr>
          <p:cNvSpPr>
            <a:spLocks noGrp="1"/>
          </p:cNvSpPr>
          <p:nvPr>
            <p:ph type="sldNum" sz="quarter" idx="10"/>
          </p:nvPr>
        </p:nvSpPr>
        <p:spPr/>
        <p:txBody>
          <a:bodyPr/>
          <a:lstStyle/>
          <a:p>
            <a:fld id="{2D59618C-1747-42A0-95EA-CE94784C3CC1}" type="slidenum">
              <a:rPr lang="en-US" smtClean="0"/>
              <a:pPr/>
              <a:t>25</a:t>
            </a:fld>
            <a:endParaRPr lang="en-US" dirty="0"/>
          </a:p>
        </p:txBody>
      </p:sp>
      <p:sp>
        <p:nvSpPr>
          <p:cNvPr id="36" name="Content Placeholder 2"/>
          <p:cNvSpPr txBox="1">
            <a:spLocks/>
          </p:cNvSpPr>
          <p:nvPr/>
        </p:nvSpPr>
        <p:spPr>
          <a:xfrm>
            <a:off x="304800" y="4451551"/>
            <a:ext cx="4473878" cy="1111049"/>
          </a:xfrm>
          <a:prstGeom prst="rect">
            <a:avLst/>
          </a:prstGeom>
        </p:spPr>
        <p:txBody>
          <a:bodyPr vert="horz" lIns="68580" tIns="34290" rIns="68580" bIns="34290" rtlCol="0">
            <a:noAutofit/>
          </a:bodyPr>
          <a:lstStyle/>
          <a:p>
            <a:pPr>
              <a:spcBef>
                <a:spcPct val="20000"/>
              </a:spcBef>
              <a:defRPr/>
            </a:pPr>
            <a:r>
              <a:rPr lang="en-US" sz="2100" b="1" dirty="0">
                <a:latin typeface="Arial" panose="020B0604020202020204" pitchFamily="34" charset="0"/>
                <a:cs typeface="Arial" panose="020B0604020202020204" pitchFamily="34" charset="0"/>
              </a:rPr>
              <a:t>Contact us:</a:t>
            </a:r>
          </a:p>
          <a:p>
            <a:pPr lvl="1">
              <a:spcBef>
                <a:spcPct val="20000"/>
              </a:spcBef>
              <a:defRPr/>
            </a:pPr>
            <a:r>
              <a:rPr lang="en-US" b="1" dirty="0">
                <a:solidFill>
                  <a:srgbClr val="4E84C4"/>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hfaprograms@hemophiliafed.org</a:t>
            </a:r>
            <a:endParaRPr lang="en-US" b="1" dirty="0">
              <a:solidFill>
                <a:srgbClr val="4E84C4"/>
              </a:solidFill>
              <a:latin typeface="Arial" panose="020B0604020202020204" pitchFamily="34" charset="0"/>
              <a:cs typeface="Arial" panose="020B0604020202020204" pitchFamily="34" charset="0"/>
            </a:endParaRPr>
          </a:p>
          <a:p>
            <a:pPr lvl="1">
              <a:spcBef>
                <a:spcPct val="20000"/>
              </a:spcBef>
              <a:defRPr/>
            </a:pPr>
            <a:r>
              <a:rPr lang="en-US" b="1" dirty="0">
                <a:solidFill>
                  <a:srgbClr val="4E84C4"/>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info@hemophiliafed.org</a:t>
            </a:r>
            <a:r>
              <a:rPr lang="en-US" b="1" dirty="0">
                <a:solidFill>
                  <a:srgbClr val="4E84C4"/>
                </a:solidFill>
                <a:latin typeface="Arial" panose="020B0604020202020204" pitchFamily="34" charset="0"/>
                <a:cs typeface="Arial" panose="020B0604020202020204" pitchFamily="34" charset="0"/>
              </a:rPr>
              <a:t> </a:t>
            </a:r>
          </a:p>
          <a:p>
            <a:pPr>
              <a:spcBef>
                <a:spcPct val="20000"/>
              </a:spcBef>
              <a:defRPr/>
            </a:pPr>
            <a:r>
              <a:rPr lang="en-US" sz="2100" b="1" dirty="0">
                <a:latin typeface="Arial" panose="020B0604020202020204" pitchFamily="34" charset="0"/>
                <a:cs typeface="Arial" panose="020B0604020202020204" pitchFamily="34" charset="0"/>
              </a:rPr>
              <a:t> </a:t>
            </a:r>
          </a:p>
        </p:txBody>
      </p:sp>
      <p:pic>
        <p:nvPicPr>
          <p:cNvPr id="9" name="Picture 8"/>
          <p:cNvPicPr>
            <a:picLocks noChangeAspect="1"/>
          </p:cNvPicPr>
          <p:nvPr/>
        </p:nvPicPr>
        <p:blipFill>
          <a:blip r:embed="rId6"/>
          <a:stretch>
            <a:fillRect/>
          </a:stretch>
        </p:blipFill>
        <p:spPr>
          <a:xfrm>
            <a:off x="5004539" y="1649410"/>
            <a:ext cx="2865596" cy="3913190"/>
          </a:xfrm>
          <a:prstGeom prst="rect">
            <a:avLst/>
          </a:prstGeom>
        </p:spPr>
      </p:pic>
      <p:pic>
        <p:nvPicPr>
          <p:cNvPr id="1026" name="Picture 2" descr="Twitter Logo PNG, Free Transparent Twitter Icon - Free Transparent PNG Logos">
            <a:extLst>
              <a:ext uri="{FF2B5EF4-FFF2-40B4-BE49-F238E27FC236}">
                <a16:creationId xmlns:a16="http://schemas.microsoft.com/office/drawing/2014/main" id="{ACF15CDC-4E11-44F1-A605-69675A5F52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3048000"/>
            <a:ext cx="969065" cy="9690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cebook Logo PNG, Free Download Logo Facebook Clipart - Free Transparent  PNG Logos">
            <a:extLst>
              <a:ext uri="{FF2B5EF4-FFF2-40B4-BE49-F238E27FC236}">
                <a16:creationId xmlns:a16="http://schemas.microsoft.com/office/drawing/2014/main" id="{9BB346E6-DECE-46CC-99F9-F7868F20F1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6762" y="1902881"/>
            <a:ext cx="660038" cy="6600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AA985D8-D4E2-4190-BBEE-387121989378}"/>
              </a:ext>
            </a:extLst>
          </p:cNvPr>
          <p:cNvSpPr txBox="1"/>
          <p:nvPr/>
        </p:nvSpPr>
        <p:spPr>
          <a:xfrm>
            <a:off x="1034110" y="2050388"/>
            <a:ext cx="2928290" cy="656590"/>
          </a:xfrm>
          <a:prstGeom prst="rect">
            <a:avLst/>
          </a:prstGeom>
          <a:noFill/>
        </p:spPr>
        <p:txBody>
          <a:bodyPr wrap="square" rtlCol="0">
            <a:spAutoFit/>
          </a:bodyPr>
          <a:lstStyle/>
          <a:p>
            <a:pPr>
              <a:lnSpc>
                <a:spcPts val="2200"/>
              </a:lnSpc>
            </a:pPr>
            <a:r>
              <a:rPr lang="en-US" sz="4000" b="1" dirty="0">
                <a:solidFill>
                  <a:srgbClr val="00355F"/>
                </a:solidFill>
                <a:latin typeface="Arial" panose="020B0604020202020204" pitchFamily="34" charset="0"/>
                <a:cs typeface="Arial" panose="020B0604020202020204" pitchFamily="34" charset="0"/>
              </a:rPr>
              <a:t>Like us</a:t>
            </a:r>
          </a:p>
          <a:p>
            <a:pPr>
              <a:lnSpc>
                <a:spcPts val="2200"/>
              </a:lnSpc>
            </a:pPr>
            <a:r>
              <a:rPr lang="en-US" sz="2200" b="1" dirty="0">
                <a:solidFill>
                  <a:srgbClr val="00355F"/>
                </a:solidFill>
                <a:latin typeface="Arial" panose="020B0604020202020204" pitchFamily="34" charset="0"/>
                <a:cs typeface="Arial" panose="020B0604020202020204" pitchFamily="34" charset="0"/>
              </a:rPr>
              <a:t>on Facebook</a:t>
            </a:r>
          </a:p>
        </p:txBody>
      </p:sp>
      <p:sp>
        <p:nvSpPr>
          <p:cNvPr id="12" name="TextBox 11">
            <a:extLst>
              <a:ext uri="{FF2B5EF4-FFF2-40B4-BE49-F238E27FC236}">
                <a16:creationId xmlns:a16="http://schemas.microsoft.com/office/drawing/2014/main" id="{DA32227C-33F3-4DBC-86E0-B0D7CC488FE5}"/>
              </a:ext>
            </a:extLst>
          </p:cNvPr>
          <p:cNvSpPr txBox="1"/>
          <p:nvPr/>
        </p:nvSpPr>
        <p:spPr>
          <a:xfrm>
            <a:off x="304800" y="2588568"/>
            <a:ext cx="2935420" cy="230832"/>
          </a:xfrm>
          <a:prstGeom prst="rect">
            <a:avLst/>
          </a:prstGeom>
          <a:noFill/>
        </p:spPr>
        <p:txBody>
          <a:bodyPr wrap="square">
            <a:spAutoFit/>
          </a:bodyPr>
          <a:lstStyle/>
          <a:p>
            <a:r>
              <a:rPr lang="en-US" sz="900" b="1" dirty="0">
                <a:solidFill>
                  <a:srgbClr val="B32317"/>
                </a:solidFill>
                <a:latin typeface="Arial" panose="020B0604020202020204" pitchFamily="34" charset="0"/>
                <a:cs typeface="Arial" panose="020B0604020202020204" pitchFamily="34" charset="0"/>
              </a:rPr>
              <a:t>Keyword: Hemophilia Federation of America</a:t>
            </a:r>
          </a:p>
        </p:txBody>
      </p:sp>
      <p:sp>
        <p:nvSpPr>
          <p:cNvPr id="13" name="TextBox 12">
            <a:extLst>
              <a:ext uri="{FF2B5EF4-FFF2-40B4-BE49-F238E27FC236}">
                <a16:creationId xmlns:a16="http://schemas.microsoft.com/office/drawing/2014/main" id="{88CC2671-E1CD-4DC5-94F8-5BEC8321D9CA}"/>
              </a:ext>
            </a:extLst>
          </p:cNvPr>
          <p:cNvSpPr txBox="1"/>
          <p:nvPr/>
        </p:nvSpPr>
        <p:spPr>
          <a:xfrm>
            <a:off x="1034110" y="3394438"/>
            <a:ext cx="2928290" cy="656590"/>
          </a:xfrm>
          <a:prstGeom prst="rect">
            <a:avLst/>
          </a:prstGeom>
          <a:noFill/>
        </p:spPr>
        <p:txBody>
          <a:bodyPr wrap="square" rtlCol="0">
            <a:spAutoFit/>
          </a:bodyPr>
          <a:lstStyle/>
          <a:p>
            <a:pPr>
              <a:lnSpc>
                <a:spcPts val="2200"/>
              </a:lnSpc>
            </a:pPr>
            <a:r>
              <a:rPr lang="en-US" sz="4000" b="1" dirty="0">
                <a:solidFill>
                  <a:srgbClr val="00355F"/>
                </a:solidFill>
                <a:latin typeface="Arial" panose="020B0604020202020204" pitchFamily="34" charset="0"/>
                <a:cs typeface="Arial" panose="020B0604020202020204" pitchFamily="34" charset="0"/>
              </a:rPr>
              <a:t>Follow us</a:t>
            </a:r>
          </a:p>
          <a:p>
            <a:pPr>
              <a:lnSpc>
                <a:spcPts val="2200"/>
              </a:lnSpc>
            </a:pPr>
            <a:r>
              <a:rPr lang="en-US" sz="2200" b="1" dirty="0">
                <a:solidFill>
                  <a:srgbClr val="00355F"/>
                </a:solidFill>
                <a:latin typeface="Arial" panose="020B0604020202020204" pitchFamily="34" charset="0"/>
                <a:cs typeface="Arial" panose="020B0604020202020204" pitchFamily="34" charset="0"/>
              </a:rPr>
              <a:t>on Twitter</a:t>
            </a:r>
          </a:p>
        </p:txBody>
      </p:sp>
      <p:sp>
        <p:nvSpPr>
          <p:cNvPr id="14" name="TextBox 13">
            <a:extLst>
              <a:ext uri="{FF2B5EF4-FFF2-40B4-BE49-F238E27FC236}">
                <a16:creationId xmlns:a16="http://schemas.microsoft.com/office/drawing/2014/main" id="{5D51340E-8CDE-49C4-BECF-ED6579BACEA5}"/>
              </a:ext>
            </a:extLst>
          </p:cNvPr>
          <p:cNvSpPr txBox="1"/>
          <p:nvPr/>
        </p:nvSpPr>
        <p:spPr>
          <a:xfrm>
            <a:off x="304800" y="3921959"/>
            <a:ext cx="2242456" cy="230832"/>
          </a:xfrm>
          <a:prstGeom prst="rect">
            <a:avLst/>
          </a:prstGeom>
          <a:noFill/>
        </p:spPr>
        <p:txBody>
          <a:bodyPr wrap="square">
            <a:spAutoFit/>
          </a:bodyPr>
          <a:lstStyle/>
          <a:p>
            <a:r>
              <a:rPr lang="en-US" sz="900" b="1" dirty="0">
                <a:solidFill>
                  <a:srgbClr val="B32317"/>
                </a:solidFill>
                <a:latin typeface="Arial" panose="020B0604020202020204" pitchFamily="34" charset="0"/>
                <a:cs typeface="Arial" panose="020B0604020202020204" pitchFamily="34" charset="0"/>
              </a:rPr>
              <a:t>@hemophiliafed</a:t>
            </a:r>
          </a:p>
        </p:txBody>
      </p:sp>
    </p:spTree>
    <p:extLst>
      <p:ext uri="{BB962C8B-B14F-4D97-AF65-F5344CB8AC3E}">
        <p14:creationId xmlns:p14="http://schemas.microsoft.com/office/powerpoint/2010/main" val="3909476310"/>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090F8-1B86-4834-A97F-7B68EC51AF15}"/>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C2769852-A23F-43FF-99E0-D546C08B5D21}"/>
              </a:ext>
            </a:extLst>
          </p:cNvPr>
          <p:cNvSpPr>
            <a:spLocks noGrp="1"/>
          </p:cNvSpPr>
          <p:nvPr>
            <p:ph idx="1"/>
          </p:nvPr>
        </p:nvSpPr>
        <p:spPr/>
        <p:txBody>
          <a:bodyPr/>
          <a:lstStyle/>
          <a:p>
            <a:r>
              <a:rPr lang="en-US" dirty="0"/>
              <a:t>Pull any of these slides up into your main briefing to tailor it to your audience.</a:t>
            </a:r>
          </a:p>
        </p:txBody>
      </p:sp>
      <p:sp>
        <p:nvSpPr>
          <p:cNvPr id="4" name="Slide Number Placeholder 3">
            <a:extLst>
              <a:ext uri="{FF2B5EF4-FFF2-40B4-BE49-F238E27FC236}">
                <a16:creationId xmlns:a16="http://schemas.microsoft.com/office/drawing/2014/main" id="{A2DBB1C7-A2DC-47AE-A655-76CF451B1F3B}"/>
              </a:ext>
            </a:extLst>
          </p:cNvPr>
          <p:cNvSpPr>
            <a:spLocks noGrp="1"/>
          </p:cNvSpPr>
          <p:nvPr>
            <p:ph type="sldNum" sz="quarter" idx="10"/>
          </p:nvPr>
        </p:nvSpPr>
        <p:spPr/>
        <p:txBody>
          <a:bodyPr/>
          <a:lstStyle/>
          <a:p>
            <a:fld id="{2D59618C-1747-42A0-95EA-CE94784C3CC1}" type="slidenum">
              <a:rPr lang="en-US" smtClean="0"/>
              <a:pPr/>
              <a:t>26</a:t>
            </a:fld>
            <a:endParaRPr lang="en-US" dirty="0"/>
          </a:p>
        </p:txBody>
      </p:sp>
    </p:spTree>
    <p:extLst>
      <p:ext uri="{BB962C8B-B14F-4D97-AF65-F5344CB8AC3E}">
        <p14:creationId xmlns:p14="http://schemas.microsoft.com/office/powerpoint/2010/main" val="1950742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itle 1">
            <a:extLst>
              <a:ext uri="{FF2B5EF4-FFF2-40B4-BE49-F238E27FC236}">
                <a16:creationId xmlns:a16="http://schemas.microsoft.com/office/drawing/2014/main" id="{961E9228-E81D-4912-8617-71AE3D18CF0D}"/>
              </a:ext>
            </a:extLst>
          </p:cNvPr>
          <p:cNvSpPr>
            <a:spLocks noGrp="1"/>
          </p:cNvSpPr>
          <p:nvPr>
            <p:ph type="title"/>
          </p:nvPr>
        </p:nvSpPr>
        <p:spPr/>
        <p:txBody>
          <a:bodyPr>
            <a:normAutofit/>
          </a:bodyPr>
          <a:lstStyle/>
          <a:p>
            <a:r>
              <a:rPr lang="en-US" altLang="en-US" dirty="0"/>
              <a:t>Treatment of Bleeding Episodes</a:t>
            </a:r>
          </a:p>
        </p:txBody>
      </p:sp>
      <p:sp>
        <p:nvSpPr>
          <p:cNvPr id="2" name="Slide Number Placeholder 1">
            <a:extLst>
              <a:ext uri="{FF2B5EF4-FFF2-40B4-BE49-F238E27FC236}">
                <a16:creationId xmlns:a16="http://schemas.microsoft.com/office/drawing/2014/main" id="{68298CC5-EA02-4FCD-B728-5CDEF74FF49E}"/>
              </a:ext>
            </a:extLst>
          </p:cNvPr>
          <p:cNvSpPr>
            <a:spLocks noGrp="1"/>
          </p:cNvSpPr>
          <p:nvPr>
            <p:ph type="sldNum" sz="quarter" idx="12"/>
          </p:nvPr>
        </p:nvSpPr>
        <p:spPr/>
        <p:txBody>
          <a:bodyPr/>
          <a:lstStyle/>
          <a:p>
            <a:fld id="{2D59618C-1747-42A0-95EA-CE94784C3CC1}" type="slidenum">
              <a:rPr lang="en-US" smtClean="0"/>
              <a:pPr/>
              <a:t>27</a:t>
            </a:fld>
            <a:endParaRPr lang="en-US" dirty="0"/>
          </a:p>
        </p:txBody>
      </p:sp>
      <p:sp>
        <p:nvSpPr>
          <p:cNvPr id="3" name="Rectangle 2">
            <a:extLst>
              <a:ext uri="{FF2B5EF4-FFF2-40B4-BE49-F238E27FC236}">
                <a16:creationId xmlns:a16="http://schemas.microsoft.com/office/drawing/2014/main" id="{70DB4DBF-D8FF-4DDB-97CA-AF3DEFF42375}"/>
              </a:ext>
            </a:extLst>
          </p:cNvPr>
          <p:cNvSpPr/>
          <p:nvPr/>
        </p:nvSpPr>
        <p:spPr>
          <a:xfrm>
            <a:off x="1571624" y="1828800"/>
            <a:ext cx="6353175"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dirty="0">
                <a:solidFill>
                  <a:srgbClr val="004672"/>
                </a:solidFill>
                <a:latin typeface="Arial" panose="020B0604020202020204" pitchFamily="34" charset="0"/>
                <a:cs typeface="Arial" panose="020B0604020202020204" pitchFamily="34" charset="0"/>
              </a:rPr>
              <a:t>Early and appropriate treatment of each bleeding episode is critical to minimize complications.</a:t>
            </a:r>
          </a:p>
        </p:txBody>
      </p:sp>
      <p:sp>
        <p:nvSpPr>
          <p:cNvPr id="4" name="Rectangle 3">
            <a:extLst>
              <a:ext uri="{FF2B5EF4-FFF2-40B4-BE49-F238E27FC236}">
                <a16:creationId xmlns:a16="http://schemas.microsoft.com/office/drawing/2014/main" id="{35D9A33D-79EA-44A5-99A9-2B1CD8D2C562}"/>
              </a:ext>
            </a:extLst>
          </p:cNvPr>
          <p:cNvSpPr/>
          <p:nvPr/>
        </p:nvSpPr>
        <p:spPr>
          <a:xfrm>
            <a:off x="1571624" y="3078540"/>
            <a:ext cx="6353175"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Clr>
                <a:srgbClr val="FFFF00"/>
              </a:buClr>
              <a:buSzPct val="80000"/>
              <a:defRPr/>
            </a:pPr>
            <a:r>
              <a:rPr lang="en-US" sz="2400" dirty="0">
                <a:latin typeface="Arial" panose="020B0604020202020204" pitchFamily="34" charset="0"/>
                <a:cs typeface="Arial" panose="020B0604020202020204" pitchFamily="34" charset="0"/>
              </a:rPr>
              <a:t>Treatment may vary depending on the type and severity of the disorder, as well as response to previous therapy and other medications the person may be taking</a:t>
            </a:r>
          </a:p>
        </p:txBody>
      </p:sp>
      <p:sp>
        <p:nvSpPr>
          <p:cNvPr id="49159" name="Rectangle 5">
            <a:extLst>
              <a:ext uri="{FF2B5EF4-FFF2-40B4-BE49-F238E27FC236}">
                <a16:creationId xmlns:a16="http://schemas.microsoft.com/office/drawing/2014/main" id="{76653C62-9A5F-40F7-B151-20BDD1F7FCE9}"/>
              </a:ext>
            </a:extLst>
          </p:cNvPr>
          <p:cNvSpPr>
            <a:spLocks noChangeArrowheads="1"/>
          </p:cNvSpPr>
          <p:nvPr/>
        </p:nvSpPr>
        <p:spPr bwMode="auto">
          <a:xfrm>
            <a:off x="1571624" y="5029200"/>
            <a:ext cx="63531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dirty="0">
                <a:solidFill>
                  <a:srgbClr val="004672"/>
                </a:solidFill>
                <a:latin typeface="Arial" panose="020B0604020202020204" pitchFamily="34" charset="0"/>
                <a:cs typeface="Arial" panose="020B0604020202020204" pitchFamily="34" charset="0"/>
              </a:rPr>
              <a:t>The recognition of bleeding episodes and treating bleeds as early as possible can help prevent complications such as the lost of range of motion, arthritis and muscle atrophy</a:t>
            </a:r>
          </a:p>
        </p:txBody>
      </p:sp>
      <p:sp>
        <p:nvSpPr>
          <p:cNvPr id="49160" name="TextBox 6">
            <a:extLst>
              <a:ext uri="{FF2B5EF4-FFF2-40B4-BE49-F238E27FC236}">
                <a16:creationId xmlns:a16="http://schemas.microsoft.com/office/drawing/2014/main" id="{E22473C0-EC26-4B49-8AE0-45456067291E}"/>
              </a:ext>
            </a:extLst>
          </p:cNvPr>
          <p:cNvSpPr txBox="1">
            <a:spLocks noChangeArrowheads="1"/>
          </p:cNvSpPr>
          <p:nvPr/>
        </p:nvSpPr>
        <p:spPr bwMode="auto">
          <a:xfrm>
            <a:off x="-7434" y="6661792"/>
            <a:ext cx="241604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675" dirty="0">
                <a:latin typeface="Arial" panose="020B0604020202020204" pitchFamily="34" charset="0"/>
              </a:rPr>
              <a:t>Source:  Butler.  </a:t>
            </a:r>
            <a:r>
              <a:rPr lang="en-US" altLang="en-US" sz="675" i="1" dirty="0">
                <a:latin typeface="Arial" panose="020B0604020202020204" pitchFamily="34" charset="0"/>
              </a:rPr>
              <a:t>Basic Concepts of Hemophilia </a:t>
            </a:r>
            <a:r>
              <a:rPr lang="en-US" altLang="en-US" sz="675" dirty="0">
                <a:latin typeface="Arial" panose="020B0604020202020204" pitchFamily="34" charset="0"/>
              </a:rPr>
              <a:t>2001; 3; 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1">
            <a:extLst>
              <a:ext uri="{FF2B5EF4-FFF2-40B4-BE49-F238E27FC236}">
                <a16:creationId xmlns:a16="http://schemas.microsoft.com/office/drawing/2014/main" id="{D3BE9384-C28A-4892-9093-BA2CAB78E1FE}"/>
              </a:ext>
            </a:extLst>
          </p:cNvPr>
          <p:cNvSpPr>
            <a:spLocks noChangeArrowheads="1"/>
          </p:cNvSpPr>
          <p:nvPr/>
        </p:nvSpPr>
        <p:spPr bwMode="auto">
          <a:xfrm>
            <a:off x="1600200" y="2210991"/>
            <a:ext cx="60007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ts val="450"/>
              </a:spcBef>
            </a:pPr>
            <a:endParaRPr lang="en-US" altLang="en-US" sz="1350"/>
          </a:p>
        </p:txBody>
      </p:sp>
      <p:sp>
        <p:nvSpPr>
          <p:cNvPr id="51205" name="Title 1">
            <a:extLst>
              <a:ext uri="{FF2B5EF4-FFF2-40B4-BE49-F238E27FC236}">
                <a16:creationId xmlns:a16="http://schemas.microsoft.com/office/drawing/2014/main" id="{7244C679-45F0-4521-9511-81597D8B3BF3}"/>
              </a:ext>
            </a:extLst>
          </p:cNvPr>
          <p:cNvSpPr>
            <a:spLocks noGrp="1"/>
          </p:cNvSpPr>
          <p:nvPr>
            <p:ph type="title"/>
          </p:nvPr>
        </p:nvSpPr>
        <p:spPr>
          <a:xfrm>
            <a:off x="457200" y="731836"/>
            <a:ext cx="8229600" cy="914400"/>
          </a:xfrm>
        </p:spPr>
        <p:txBody>
          <a:bodyPr/>
          <a:lstStyle/>
          <a:p>
            <a:r>
              <a:rPr lang="en-US" altLang="en-US" dirty="0"/>
              <a:t>Prophylaxis (or prophy)</a:t>
            </a:r>
          </a:p>
        </p:txBody>
      </p:sp>
      <p:sp>
        <p:nvSpPr>
          <p:cNvPr id="3" name="Content Placeholder 2">
            <a:extLst>
              <a:ext uri="{FF2B5EF4-FFF2-40B4-BE49-F238E27FC236}">
                <a16:creationId xmlns:a16="http://schemas.microsoft.com/office/drawing/2014/main" id="{78623D11-0AFC-41F0-B600-6DC8F79F2EF8}"/>
              </a:ext>
            </a:extLst>
          </p:cNvPr>
          <p:cNvSpPr>
            <a:spLocks noGrp="1"/>
          </p:cNvSpPr>
          <p:nvPr>
            <p:ph sz="half" idx="1"/>
          </p:nvPr>
        </p:nvSpPr>
        <p:spPr>
          <a:xfrm>
            <a:off x="457200" y="1752601"/>
            <a:ext cx="4038600" cy="4267200"/>
          </a:xfrm>
        </p:spPr>
        <p:txBody>
          <a:bodyPr>
            <a:normAutofit fontScale="70000" lnSpcReduction="20000"/>
          </a:bodyPr>
          <a:lstStyle/>
          <a:p>
            <a:pPr>
              <a:lnSpc>
                <a:spcPct val="120000"/>
              </a:lnSpc>
            </a:pPr>
            <a:r>
              <a:rPr lang="en-US" altLang="en-US" dirty="0"/>
              <a:t>There are two types of prophylaxis:</a:t>
            </a:r>
          </a:p>
          <a:p>
            <a:pPr lvl="1">
              <a:lnSpc>
                <a:spcPct val="120000"/>
              </a:lnSpc>
            </a:pPr>
            <a:r>
              <a:rPr lang="en-US" altLang="en-US" dirty="0"/>
              <a:t>Primary: This type of treatment is usually started in young teen to reduce or prevent joint disease, and it is continued indefinitely.</a:t>
            </a:r>
          </a:p>
          <a:p>
            <a:pPr lvl="1">
              <a:lnSpc>
                <a:spcPct val="120000"/>
              </a:lnSpc>
            </a:pPr>
            <a:r>
              <a:rPr lang="en-US" altLang="en-US" dirty="0"/>
              <a:t>Secondary: This type of prophylaxis is usually short-term, and it is started when a bleed has occurred. It is continued on a regular schedule for a defined period of time.</a:t>
            </a:r>
          </a:p>
        </p:txBody>
      </p:sp>
      <p:sp>
        <p:nvSpPr>
          <p:cNvPr id="4" name="Content Placeholder 3">
            <a:extLst>
              <a:ext uri="{FF2B5EF4-FFF2-40B4-BE49-F238E27FC236}">
                <a16:creationId xmlns:a16="http://schemas.microsoft.com/office/drawing/2014/main" id="{3F0B6A2D-E8DB-4327-A007-84B8CF1E26E1}"/>
              </a:ext>
            </a:extLst>
          </p:cNvPr>
          <p:cNvSpPr>
            <a:spLocks noGrp="1"/>
          </p:cNvSpPr>
          <p:nvPr>
            <p:ph sz="half" idx="2"/>
          </p:nvPr>
        </p:nvSpPr>
        <p:spPr>
          <a:xfrm>
            <a:off x="4648200" y="1752601"/>
            <a:ext cx="4038600" cy="4267200"/>
          </a:xfrm>
        </p:spPr>
        <p:txBody>
          <a:bodyPr>
            <a:normAutofit fontScale="70000" lnSpcReduction="20000"/>
          </a:bodyPr>
          <a:lstStyle/>
          <a:p>
            <a:pPr>
              <a:lnSpc>
                <a:spcPct val="120000"/>
              </a:lnSpc>
            </a:pPr>
            <a:r>
              <a:rPr lang="en-US" altLang="en-US" dirty="0"/>
              <a:t>Advantages:</a:t>
            </a:r>
          </a:p>
          <a:p>
            <a:pPr lvl="1">
              <a:lnSpc>
                <a:spcPct val="120000"/>
              </a:lnSpc>
            </a:pPr>
            <a:r>
              <a:rPr lang="en-US" altLang="en-US" dirty="0"/>
              <a:t>Reduced risk of joint damage</a:t>
            </a:r>
          </a:p>
          <a:p>
            <a:pPr lvl="1">
              <a:lnSpc>
                <a:spcPct val="120000"/>
              </a:lnSpc>
            </a:pPr>
            <a:r>
              <a:rPr lang="en-US" altLang="en-US" dirty="0"/>
              <a:t>Ability to participate in sports and other physical activities</a:t>
            </a:r>
          </a:p>
          <a:p>
            <a:pPr lvl="1">
              <a:lnSpc>
                <a:spcPct val="120000"/>
              </a:lnSpc>
            </a:pPr>
            <a:r>
              <a:rPr lang="en-US" altLang="en-US" dirty="0"/>
              <a:t>Reduced risk of spontaneous bleeding</a:t>
            </a:r>
          </a:p>
          <a:p>
            <a:pPr>
              <a:lnSpc>
                <a:spcPct val="120000"/>
              </a:lnSpc>
            </a:pPr>
            <a:r>
              <a:rPr lang="en-US" altLang="en-US" dirty="0">
                <a:solidFill>
                  <a:srgbClr val="FF0000"/>
                </a:solidFill>
              </a:rPr>
              <a:t>[teen’s name] </a:t>
            </a:r>
            <a:r>
              <a:rPr lang="en-US" altLang="en-US" dirty="0"/>
              <a:t>is on</a:t>
            </a:r>
            <a:r>
              <a:rPr lang="en-US" altLang="en-US" dirty="0">
                <a:solidFill>
                  <a:srgbClr val="FF0000"/>
                </a:solidFill>
              </a:rPr>
              <a:t> [fill in the blank]</a:t>
            </a:r>
            <a:r>
              <a:rPr lang="en-US" altLang="en-US" dirty="0"/>
              <a:t> prophy schedule</a:t>
            </a:r>
          </a:p>
          <a:p>
            <a:pPr>
              <a:lnSpc>
                <a:spcPct val="120000"/>
              </a:lnSpc>
            </a:pPr>
            <a:endParaRPr lang="en-US" altLang="en-US" dirty="0"/>
          </a:p>
        </p:txBody>
      </p:sp>
      <p:sp>
        <p:nvSpPr>
          <p:cNvPr id="2" name="Slide Number Placeholder 1">
            <a:extLst>
              <a:ext uri="{FF2B5EF4-FFF2-40B4-BE49-F238E27FC236}">
                <a16:creationId xmlns:a16="http://schemas.microsoft.com/office/drawing/2014/main" id="{00E992FE-24D7-4DA9-BCDF-28AE23EFF153}"/>
              </a:ext>
            </a:extLst>
          </p:cNvPr>
          <p:cNvSpPr>
            <a:spLocks noGrp="1"/>
          </p:cNvSpPr>
          <p:nvPr>
            <p:ph type="sldNum" sz="quarter" idx="12"/>
          </p:nvPr>
        </p:nvSpPr>
        <p:spPr>
          <a:xfrm>
            <a:off x="8077200" y="6629400"/>
            <a:ext cx="1066800" cy="228600"/>
          </a:xfrm>
        </p:spPr>
        <p:txBody>
          <a:bodyPr/>
          <a:lstStyle/>
          <a:p>
            <a:fld id="{2D59618C-1747-42A0-95EA-CE94784C3CC1}"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a:extLst>
              <a:ext uri="{FF2B5EF4-FFF2-40B4-BE49-F238E27FC236}">
                <a16:creationId xmlns:a16="http://schemas.microsoft.com/office/drawing/2014/main" id="{F9268E19-DE98-476E-97E0-4712E6E0E88E}"/>
              </a:ext>
            </a:extLst>
          </p:cNvPr>
          <p:cNvSpPr txBox="1">
            <a:spLocks/>
          </p:cNvSpPr>
          <p:nvPr/>
        </p:nvSpPr>
        <p:spPr>
          <a:xfrm>
            <a:off x="1485900" y="2276475"/>
            <a:ext cx="6152745" cy="3257550"/>
          </a:xfrm>
          <a:prstGeom prst="rect">
            <a:avLst/>
          </a:prstGeom>
        </p:spPr>
        <p:txBody>
          <a:bodyPr>
            <a:normAutofit/>
          </a:bodyPr>
          <a:lstStyle/>
          <a:p>
            <a:pPr marL="257175" indent="-257175">
              <a:spcBef>
                <a:spcPct val="20000"/>
              </a:spcBef>
              <a:buFont typeface="Wingdings" pitchFamily="2" charset="2"/>
              <a:buChar char="§"/>
              <a:defRPr/>
            </a:pPr>
            <a:endParaRPr lang="en-US" sz="1350" dirty="0"/>
          </a:p>
        </p:txBody>
      </p:sp>
      <p:sp>
        <p:nvSpPr>
          <p:cNvPr id="4" name="Title 3">
            <a:extLst>
              <a:ext uri="{FF2B5EF4-FFF2-40B4-BE49-F238E27FC236}">
                <a16:creationId xmlns:a16="http://schemas.microsoft.com/office/drawing/2014/main" id="{43388E59-D019-424D-924A-7D352D8D33FE}"/>
              </a:ext>
            </a:extLst>
          </p:cNvPr>
          <p:cNvSpPr>
            <a:spLocks noGrp="1"/>
          </p:cNvSpPr>
          <p:nvPr>
            <p:ph type="title"/>
          </p:nvPr>
        </p:nvSpPr>
        <p:spPr/>
        <p:txBody>
          <a:bodyPr>
            <a:normAutofit/>
          </a:bodyPr>
          <a:lstStyle/>
          <a:p>
            <a:r>
              <a:rPr lang="en-US" dirty="0"/>
              <a:t>Degrees of Severity</a:t>
            </a:r>
          </a:p>
        </p:txBody>
      </p:sp>
      <p:sp>
        <p:nvSpPr>
          <p:cNvPr id="11" name="Content Placeholder 10">
            <a:extLst>
              <a:ext uri="{FF2B5EF4-FFF2-40B4-BE49-F238E27FC236}">
                <a16:creationId xmlns:a16="http://schemas.microsoft.com/office/drawing/2014/main" id="{4F367DF9-C453-4820-BBE0-DF0AE445F15A}"/>
              </a:ext>
            </a:extLst>
          </p:cNvPr>
          <p:cNvSpPr>
            <a:spLocks noGrp="1"/>
          </p:cNvSpPr>
          <p:nvPr>
            <p:ph idx="1"/>
          </p:nvPr>
        </p:nvSpPr>
        <p:spPr/>
        <p:txBody>
          <a:bodyPr>
            <a:normAutofit/>
          </a:bodyPr>
          <a:lstStyle/>
          <a:p>
            <a:r>
              <a:rPr lang="en-US" sz="2000" dirty="0"/>
              <a:t>Degrees of severity usually indicate the level of clotting factor in the blood and can be used to establish protocols for treatment. Note that degree of severity does not always reflect bleed rate or treatment needs. Our teen’s protocols are individualized by their hematology care team.</a:t>
            </a:r>
          </a:p>
        </p:txBody>
      </p:sp>
      <p:sp>
        <p:nvSpPr>
          <p:cNvPr id="3" name="Slide Number Placeholder 2">
            <a:extLst>
              <a:ext uri="{FF2B5EF4-FFF2-40B4-BE49-F238E27FC236}">
                <a16:creationId xmlns:a16="http://schemas.microsoft.com/office/drawing/2014/main" id="{A76DA9D5-B319-495D-AC19-1AB4662B64A8}"/>
              </a:ext>
            </a:extLst>
          </p:cNvPr>
          <p:cNvSpPr>
            <a:spLocks noGrp="1"/>
          </p:cNvSpPr>
          <p:nvPr>
            <p:ph type="sldNum" sz="quarter" idx="10"/>
          </p:nvPr>
        </p:nvSpPr>
        <p:spPr/>
        <p:txBody>
          <a:bodyPr/>
          <a:lstStyle/>
          <a:p>
            <a:fld id="{2D59618C-1747-42A0-95EA-CE94784C3CC1}" type="slidenum">
              <a:rPr lang="en-US" smtClean="0"/>
              <a:pPr/>
              <a:t>29</a:t>
            </a:fld>
            <a:endParaRPr lang="en-US" dirty="0"/>
          </a:p>
        </p:txBody>
      </p:sp>
      <p:graphicFrame>
        <p:nvGraphicFramePr>
          <p:cNvPr id="9" name="Table 8">
            <a:extLst>
              <a:ext uri="{FF2B5EF4-FFF2-40B4-BE49-F238E27FC236}">
                <a16:creationId xmlns:a16="http://schemas.microsoft.com/office/drawing/2014/main" id="{E63F29EE-5BC8-4CAE-BC43-5C20EE444801}"/>
              </a:ext>
            </a:extLst>
          </p:cNvPr>
          <p:cNvGraphicFramePr>
            <a:graphicFrameLocks noGrp="1"/>
          </p:cNvGraphicFramePr>
          <p:nvPr>
            <p:extLst>
              <p:ext uri="{D42A27DB-BD31-4B8C-83A1-F6EECF244321}">
                <p14:modId xmlns:p14="http://schemas.microsoft.com/office/powerpoint/2010/main" val="3251089530"/>
              </p:ext>
            </p:extLst>
          </p:nvPr>
        </p:nvGraphicFramePr>
        <p:xfrm>
          <a:off x="446049" y="3962400"/>
          <a:ext cx="8441706" cy="1714500"/>
        </p:xfrm>
        <a:graphic>
          <a:graphicData uri="http://schemas.openxmlformats.org/drawingml/2006/table">
            <a:tbl>
              <a:tblPr firstRow="1" bandRow="1">
                <a:tableStyleId>{5C22544A-7EE6-4342-B048-85BDC9FD1C3A}</a:tableStyleId>
              </a:tblPr>
              <a:tblGrid>
                <a:gridCol w="2144751">
                  <a:extLst>
                    <a:ext uri="{9D8B030D-6E8A-4147-A177-3AD203B41FA5}">
                      <a16:colId xmlns:a16="http://schemas.microsoft.com/office/drawing/2014/main" val="20000"/>
                    </a:ext>
                  </a:extLst>
                </a:gridCol>
                <a:gridCol w="6296955">
                  <a:extLst>
                    <a:ext uri="{9D8B030D-6E8A-4147-A177-3AD203B41FA5}">
                      <a16:colId xmlns:a16="http://schemas.microsoft.com/office/drawing/2014/main" val="20001"/>
                    </a:ext>
                  </a:extLst>
                </a:gridCol>
              </a:tblGrid>
              <a:tr h="121920">
                <a:tc>
                  <a:txBody>
                    <a:bodyPr/>
                    <a:lstStyle/>
                    <a:p>
                      <a:r>
                        <a:rPr lang="en-US" sz="1800" dirty="0"/>
                        <a:t>Severity</a:t>
                      </a:r>
                      <a:endParaRPr lang="en-US" sz="1800" b="1" dirty="0"/>
                    </a:p>
                  </a:txBody>
                  <a:tcPr marL="68580" marR="68580" marT="34290" marB="34290"/>
                </a:tc>
                <a:tc>
                  <a:txBody>
                    <a:bodyPr/>
                    <a:lstStyle/>
                    <a:p>
                      <a:r>
                        <a:rPr lang="en-US" sz="1800" dirty="0"/>
                        <a:t>Description</a:t>
                      </a:r>
                    </a:p>
                  </a:txBody>
                  <a:tcPr marL="68580" marR="68580" marT="34290" marB="34290"/>
                </a:tc>
                <a:extLst>
                  <a:ext uri="{0D108BD9-81ED-4DB2-BD59-A6C34878D82A}">
                    <a16:rowId xmlns:a16="http://schemas.microsoft.com/office/drawing/2014/main" val="10000"/>
                  </a:ext>
                </a:extLst>
              </a:tr>
              <a:tr h="457200">
                <a:tc>
                  <a:txBody>
                    <a:bodyPr/>
                    <a:lstStyle/>
                    <a:p>
                      <a:r>
                        <a:rPr lang="en-US" sz="1800" b="1" dirty="0"/>
                        <a:t>Mild</a:t>
                      </a:r>
                    </a:p>
                  </a:txBody>
                  <a:tcPr marL="68580" marR="68580" marT="34290" marB="34290"/>
                </a:tc>
                <a:tc>
                  <a:txBody>
                    <a:bodyPr/>
                    <a:lstStyle/>
                    <a:p>
                      <a:r>
                        <a:rPr lang="en-US" sz="1800" dirty="0"/>
                        <a:t>Factor level is between 5% and 50%. </a:t>
                      </a:r>
                    </a:p>
                  </a:txBody>
                  <a:tcPr marL="68580" marR="68580" marT="34290" marB="34290"/>
                </a:tc>
                <a:extLst>
                  <a:ext uri="{0D108BD9-81ED-4DB2-BD59-A6C34878D82A}">
                    <a16:rowId xmlns:a16="http://schemas.microsoft.com/office/drawing/2014/main" val="10001"/>
                  </a:ext>
                </a:extLst>
              </a:tr>
              <a:tr h="457200">
                <a:tc>
                  <a:txBody>
                    <a:bodyPr/>
                    <a:lstStyle/>
                    <a:p>
                      <a:r>
                        <a:rPr lang="en-US" sz="1800" b="1" dirty="0"/>
                        <a:t>Moderate</a:t>
                      </a:r>
                    </a:p>
                  </a:txBody>
                  <a:tcPr marL="68580" marR="68580" marT="34290" marB="34290"/>
                </a:tc>
                <a:tc>
                  <a:txBody>
                    <a:bodyPr/>
                    <a:lstStyle/>
                    <a:p>
                      <a:r>
                        <a:rPr lang="en-US" sz="1800" dirty="0"/>
                        <a:t>Factor level is between 1% and 5%. </a:t>
                      </a:r>
                    </a:p>
                  </a:txBody>
                  <a:tcPr marL="68580" marR="68580" marT="34290" marB="34290"/>
                </a:tc>
                <a:extLst>
                  <a:ext uri="{0D108BD9-81ED-4DB2-BD59-A6C34878D82A}">
                    <a16:rowId xmlns:a16="http://schemas.microsoft.com/office/drawing/2014/main" val="10002"/>
                  </a:ext>
                </a:extLst>
              </a:tr>
              <a:tr h="457200">
                <a:tc>
                  <a:txBody>
                    <a:bodyPr/>
                    <a:lstStyle/>
                    <a:p>
                      <a:r>
                        <a:rPr lang="en-US" sz="1800" b="1" dirty="0"/>
                        <a:t>Severe</a:t>
                      </a:r>
                    </a:p>
                  </a:txBody>
                  <a:tcPr marL="68580" marR="68580" marT="34290" marB="34290"/>
                </a:tc>
                <a:tc>
                  <a:txBody>
                    <a:bodyPr/>
                    <a:lstStyle/>
                    <a:p>
                      <a:r>
                        <a:rPr lang="en-US" sz="1800" dirty="0"/>
                        <a:t>Factor level is below 1%.</a:t>
                      </a:r>
                    </a:p>
                  </a:txBody>
                  <a:tcPr marL="68580" marR="68580" marT="34290" marB="34290"/>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F8FC9DFA-A209-4065-AAA8-FBA9A5A95864}"/>
              </a:ext>
            </a:extLst>
          </p:cNvPr>
          <p:cNvSpPr txBox="1">
            <a:spLocks/>
          </p:cNvSpPr>
          <p:nvPr/>
        </p:nvSpPr>
        <p:spPr bwMode="auto">
          <a:xfrm>
            <a:off x="1485900" y="1990725"/>
            <a:ext cx="62865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Wingdings" panose="05000000000000000000" pitchFamily="2" charset="2"/>
              <a:buChar char="§"/>
            </a:pPr>
            <a:endParaRPr lang="en-US" altLang="en-US" sz="1350"/>
          </a:p>
        </p:txBody>
      </p:sp>
      <p:sp>
        <p:nvSpPr>
          <p:cNvPr id="18437" name="Title 1">
            <a:extLst>
              <a:ext uri="{FF2B5EF4-FFF2-40B4-BE49-F238E27FC236}">
                <a16:creationId xmlns:a16="http://schemas.microsoft.com/office/drawing/2014/main" id="{B5D63389-72C1-430F-A9A8-EF2EB78725AF}"/>
              </a:ext>
            </a:extLst>
          </p:cNvPr>
          <p:cNvSpPr>
            <a:spLocks noGrp="1"/>
          </p:cNvSpPr>
          <p:nvPr>
            <p:ph type="title"/>
          </p:nvPr>
        </p:nvSpPr>
        <p:spPr/>
        <p:txBody>
          <a:bodyPr/>
          <a:lstStyle/>
          <a:p>
            <a:pPr algn="l" eaLnBrk="1" hangingPunct="1"/>
            <a:r>
              <a:rPr lang="en-US" altLang="en-US" sz="3000" dirty="0"/>
              <a:t>Meet </a:t>
            </a:r>
            <a:r>
              <a:rPr lang="en-US" altLang="en-US" sz="3000" dirty="0">
                <a:solidFill>
                  <a:srgbClr val="FF0000"/>
                </a:solidFill>
              </a:rPr>
              <a:t>[Insert Teen’s Name]</a:t>
            </a:r>
          </a:p>
        </p:txBody>
      </p:sp>
      <p:sp>
        <p:nvSpPr>
          <p:cNvPr id="18438" name="Content Placeholder 2">
            <a:extLst>
              <a:ext uri="{FF2B5EF4-FFF2-40B4-BE49-F238E27FC236}">
                <a16:creationId xmlns:a16="http://schemas.microsoft.com/office/drawing/2014/main" id="{E545594F-8A72-4D5C-96FB-2A5DCAC087DF}"/>
              </a:ext>
            </a:extLst>
          </p:cNvPr>
          <p:cNvSpPr>
            <a:spLocks noGrp="1"/>
          </p:cNvSpPr>
          <p:nvPr>
            <p:ph sz="half" idx="1"/>
          </p:nvPr>
        </p:nvSpPr>
        <p:spPr/>
        <p:txBody>
          <a:bodyPr>
            <a:normAutofit/>
          </a:bodyPr>
          <a:lstStyle/>
          <a:p>
            <a:pPr marL="342900" indent="-342900">
              <a:buFont typeface="Arial" panose="020B0604020202020204" pitchFamily="34" charset="0"/>
              <a:buChar char="•"/>
            </a:pPr>
            <a:r>
              <a:rPr lang="en-US" altLang="en-US" sz="1800" dirty="0"/>
              <a:t>Age:  </a:t>
            </a:r>
            <a:r>
              <a:rPr lang="en-US" altLang="en-US" sz="1800" dirty="0">
                <a:solidFill>
                  <a:srgbClr val="FF0000"/>
                </a:solidFill>
              </a:rPr>
              <a:t>[age]</a:t>
            </a:r>
            <a:r>
              <a:rPr lang="en-US" altLang="en-US" sz="1800" dirty="0"/>
              <a:t> years old. </a:t>
            </a:r>
          </a:p>
          <a:p>
            <a:pPr marL="342900" indent="-342900">
              <a:buFont typeface="Arial" panose="020B0604020202020204" pitchFamily="34" charset="0"/>
              <a:buChar char="•"/>
            </a:pPr>
            <a:r>
              <a:rPr lang="en-US" altLang="en-US" sz="1800" dirty="0"/>
              <a:t>Siblings: [list names, ages, grade, or school names of siblings]</a:t>
            </a:r>
          </a:p>
          <a:p>
            <a:pPr marL="342900" indent="-342900">
              <a:buClr>
                <a:schemeClr val="tx1"/>
              </a:buClr>
              <a:buFont typeface="Arial" panose="020B0604020202020204" pitchFamily="34" charset="0"/>
              <a:buChar char="•"/>
            </a:pPr>
            <a:r>
              <a:rPr lang="en-US" altLang="en-US" sz="1800" dirty="0"/>
              <a:t>Bleeding disorder called </a:t>
            </a:r>
            <a:r>
              <a:rPr lang="en-US" altLang="en-US" sz="1800" dirty="0">
                <a:solidFill>
                  <a:srgbClr val="FF0000"/>
                </a:solidFill>
              </a:rPr>
              <a:t>[diagnosis]</a:t>
            </a:r>
            <a:r>
              <a:rPr lang="en-US" altLang="en-US" sz="1800" dirty="0"/>
              <a:t>.</a:t>
            </a:r>
          </a:p>
          <a:p>
            <a:pPr marL="342900" indent="-342900">
              <a:buClr>
                <a:schemeClr val="tx1"/>
              </a:buClr>
              <a:buFont typeface="Arial" panose="020B0604020202020204" pitchFamily="34" charset="0"/>
              <a:buChar char="•"/>
            </a:pPr>
            <a:r>
              <a:rPr lang="en-US" altLang="en-US" sz="1800" dirty="0"/>
              <a:t>Medication is for safety and wellness. </a:t>
            </a:r>
          </a:p>
          <a:p>
            <a:pPr marL="342900" indent="-342900">
              <a:buClr>
                <a:schemeClr val="tx1"/>
              </a:buClr>
              <a:buFont typeface="Arial" panose="020B0604020202020204" pitchFamily="34" charset="0"/>
              <a:buChar char="•"/>
            </a:pPr>
            <a:r>
              <a:rPr lang="en-US" altLang="en-US" sz="1800" dirty="0">
                <a:solidFill>
                  <a:srgbClr val="FF0000"/>
                </a:solidFill>
              </a:rPr>
              <a:t>[Describe how medication is given. For example, a port, venous access, or orally.]</a:t>
            </a:r>
            <a:endParaRPr lang="en-US" altLang="en-US" sz="1800" dirty="0"/>
          </a:p>
          <a:p>
            <a:pPr marL="342900" indent="-342900"/>
            <a:endParaRPr lang="en-US" altLang="en-US" sz="1800" dirty="0"/>
          </a:p>
        </p:txBody>
      </p:sp>
      <p:sp>
        <p:nvSpPr>
          <p:cNvPr id="18439" name="Content Placeholder 3">
            <a:extLst>
              <a:ext uri="{FF2B5EF4-FFF2-40B4-BE49-F238E27FC236}">
                <a16:creationId xmlns:a16="http://schemas.microsoft.com/office/drawing/2014/main" id="{24E5141A-285D-4223-B3A5-5FB8852D2774}"/>
              </a:ext>
            </a:extLst>
          </p:cNvPr>
          <p:cNvSpPr>
            <a:spLocks noGrp="1"/>
          </p:cNvSpPr>
          <p:nvPr>
            <p:ph sz="half" idx="2"/>
          </p:nvPr>
        </p:nvSpPr>
        <p:spPr/>
        <p:txBody>
          <a:bodyPr>
            <a:normAutofit/>
          </a:bodyPr>
          <a:lstStyle/>
          <a:p>
            <a:pPr algn="ctr"/>
            <a:r>
              <a:rPr lang="en-US" altLang="en-US" dirty="0">
                <a:solidFill>
                  <a:srgbClr val="FF0000"/>
                </a:solidFill>
              </a:rPr>
              <a:t>{Add photo </a:t>
            </a:r>
            <a:r>
              <a:rPr lang="en-US" altLang="en-US">
                <a:solidFill>
                  <a:srgbClr val="FF0000"/>
                </a:solidFill>
              </a:rPr>
              <a:t>of teen </a:t>
            </a:r>
            <a:r>
              <a:rPr lang="en-US" altLang="en-US" dirty="0">
                <a:solidFill>
                  <a:srgbClr val="FF0000"/>
                </a:solidFill>
              </a:rPr>
              <a:t>here}</a:t>
            </a:r>
          </a:p>
        </p:txBody>
      </p:sp>
      <p:sp>
        <p:nvSpPr>
          <p:cNvPr id="2" name="Slide Number Placeholder 1">
            <a:extLst>
              <a:ext uri="{FF2B5EF4-FFF2-40B4-BE49-F238E27FC236}">
                <a16:creationId xmlns:a16="http://schemas.microsoft.com/office/drawing/2014/main" id="{5EDBC290-A158-4934-BB62-C0815E8B4148}"/>
              </a:ext>
            </a:extLst>
          </p:cNvPr>
          <p:cNvSpPr>
            <a:spLocks noGrp="1"/>
          </p:cNvSpPr>
          <p:nvPr>
            <p:ph type="sldNum" sz="quarter" idx="12"/>
          </p:nvPr>
        </p:nvSpPr>
        <p:spPr/>
        <p:txBody>
          <a:bodyPr/>
          <a:lstStyle/>
          <a:p>
            <a:fld id="{2D59618C-1747-42A0-95EA-CE94784C3CC1}" type="slidenum">
              <a:rPr lang="en-US" smtClean="0"/>
              <a:pPr/>
              <a:t>3</a:t>
            </a:fld>
            <a:endParaRPr lang="en-US" dirty="0"/>
          </a:p>
        </p:txBody>
      </p:sp>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73862-CF9D-4EC9-8E46-6734E9F03E1C}"/>
              </a:ext>
            </a:extLst>
          </p:cNvPr>
          <p:cNvSpPr>
            <a:spLocks noGrp="1"/>
          </p:cNvSpPr>
          <p:nvPr>
            <p:ph type="title"/>
          </p:nvPr>
        </p:nvSpPr>
        <p:spPr/>
        <p:txBody>
          <a:bodyPr>
            <a:normAutofit/>
          </a:bodyPr>
          <a:lstStyle/>
          <a:p>
            <a:r>
              <a:rPr lang="en-US" altLang="en-US" dirty="0"/>
              <a:t>What is a bleeding disorder?</a:t>
            </a:r>
            <a:endParaRPr lang="en-US" dirty="0"/>
          </a:p>
        </p:txBody>
      </p:sp>
      <p:sp>
        <p:nvSpPr>
          <p:cNvPr id="11271" name="Rectangle 3">
            <a:extLst>
              <a:ext uri="{FF2B5EF4-FFF2-40B4-BE49-F238E27FC236}">
                <a16:creationId xmlns:a16="http://schemas.microsoft.com/office/drawing/2014/main" id="{97B0AAB0-2332-494A-B15E-9125FAFFED36}"/>
              </a:ext>
            </a:extLst>
          </p:cNvPr>
          <p:cNvSpPr>
            <a:spLocks noGrp="1" noChangeArrowheads="1"/>
          </p:cNvSpPr>
          <p:nvPr>
            <p:ph idx="1"/>
          </p:nvPr>
        </p:nvSpPr>
        <p:spPr/>
        <p:txBody>
          <a:bodyPr vert="horz" lIns="69056" tIns="34529" rIns="69056" bIns="34529" rtlCol="0">
            <a:normAutofit/>
          </a:bodyPr>
          <a:lstStyle/>
          <a:p>
            <a:r>
              <a:rPr lang="en-US" altLang="en-US" sz="2400" dirty="0"/>
              <a:t>In order for our bodies to heal from injuries where blood vessels break (such as a bruise or cut), our blood must successfully clot*, which requires platelets and clotting factors. This process is called the clotting cascade.</a:t>
            </a:r>
          </a:p>
          <a:p>
            <a:r>
              <a:rPr lang="en-US" altLang="en-US" sz="2400" dirty="0"/>
              <a:t>Bleeding disorders are conditions in which there is a deficiency or malfunction of one or more of the factors (including platelets) necessary for proper blood clotting. Many bleeding disorders are hereditary.</a:t>
            </a:r>
          </a:p>
          <a:p>
            <a:pPr marL="0" indent="0">
              <a:buNone/>
            </a:pPr>
            <a:endParaRPr lang="en-US" altLang="en-US" sz="1800" i="1" dirty="0"/>
          </a:p>
          <a:p>
            <a:pPr marL="0" indent="0">
              <a:buNone/>
            </a:pPr>
            <a:r>
              <a:rPr lang="en-US" altLang="en-US" sz="1800" i="1" dirty="0"/>
              <a:t>*For an animation on how blood clots, please go to </a:t>
            </a:r>
            <a:r>
              <a:rPr lang="en-US" altLang="en-US" sz="1800" i="1" dirty="0">
                <a:hlinkClick r:id="rId4"/>
              </a:rPr>
              <a:t>www.hfalearning.org</a:t>
            </a:r>
            <a:r>
              <a:rPr lang="en-US" altLang="en-US" sz="1800" i="1" dirty="0"/>
              <a:t> and take the Clotting Cascade course in the Knowledge Park.</a:t>
            </a:r>
          </a:p>
          <a:p>
            <a:endParaRPr lang="en-US" altLang="en-US" sz="2400" dirty="0"/>
          </a:p>
        </p:txBody>
      </p:sp>
      <p:sp>
        <p:nvSpPr>
          <p:cNvPr id="2" name="Slide Number Placeholder 1">
            <a:extLst>
              <a:ext uri="{FF2B5EF4-FFF2-40B4-BE49-F238E27FC236}">
                <a16:creationId xmlns:a16="http://schemas.microsoft.com/office/drawing/2014/main" id="{9D7FAF7E-EDF6-4823-A219-62E140A4F7E3}"/>
              </a:ext>
            </a:extLst>
          </p:cNvPr>
          <p:cNvSpPr>
            <a:spLocks noGrp="1"/>
          </p:cNvSpPr>
          <p:nvPr>
            <p:ph type="sldNum" sz="quarter" idx="10"/>
          </p:nvPr>
        </p:nvSpPr>
        <p:spPr/>
        <p:txBody>
          <a:bodyPr/>
          <a:lstStyle/>
          <a:p>
            <a:fld id="{2D59618C-1747-42A0-95EA-CE94784C3CC1}" type="slidenum">
              <a:rPr lang="en-US" smtClean="0"/>
              <a:pPr/>
              <a:t>4</a:t>
            </a:fld>
            <a:endParaRPr lang="en-US" dirty="0"/>
          </a:p>
        </p:txBody>
      </p:sp>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itle 1">
            <a:extLst>
              <a:ext uri="{FF2B5EF4-FFF2-40B4-BE49-F238E27FC236}">
                <a16:creationId xmlns:a16="http://schemas.microsoft.com/office/drawing/2014/main" id="{A312EEB9-E089-4385-AE8B-38C5D3E07460}"/>
              </a:ext>
            </a:extLst>
          </p:cNvPr>
          <p:cNvSpPr>
            <a:spLocks noGrp="1"/>
          </p:cNvSpPr>
          <p:nvPr>
            <p:ph type="title"/>
          </p:nvPr>
        </p:nvSpPr>
        <p:spPr/>
        <p:txBody>
          <a:bodyPr>
            <a:normAutofit/>
          </a:bodyPr>
          <a:lstStyle/>
          <a:p>
            <a:r>
              <a:rPr lang="en-US" altLang="en-US" dirty="0"/>
              <a:t>What Does That Mean?</a:t>
            </a:r>
          </a:p>
        </p:txBody>
      </p:sp>
      <p:sp>
        <p:nvSpPr>
          <p:cNvPr id="20485" name="Content Placeholder 2">
            <a:extLst>
              <a:ext uri="{FF2B5EF4-FFF2-40B4-BE49-F238E27FC236}">
                <a16:creationId xmlns:a16="http://schemas.microsoft.com/office/drawing/2014/main" id="{00017D3D-ECB7-47C8-B77E-E2E96B084032}"/>
              </a:ext>
            </a:extLst>
          </p:cNvPr>
          <p:cNvSpPr>
            <a:spLocks noGrp="1"/>
          </p:cNvSpPr>
          <p:nvPr>
            <p:ph sz="half" idx="1"/>
          </p:nvPr>
        </p:nvSpPr>
        <p:spPr/>
        <p:txBody>
          <a:bodyPr>
            <a:normAutofit/>
          </a:bodyPr>
          <a:lstStyle/>
          <a:p>
            <a:r>
              <a:rPr lang="en-US" altLang="en-US" dirty="0"/>
              <a:t>Since those with bleeding disorders can’t clot properly, healing can take longer.</a:t>
            </a:r>
          </a:p>
          <a:p>
            <a:r>
              <a:rPr lang="en-US" altLang="en-US" dirty="0"/>
              <a:t>People with bleeding disorders like </a:t>
            </a:r>
            <a:r>
              <a:rPr lang="en-US" altLang="en-US" dirty="0">
                <a:solidFill>
                  <a:srgbClr val="FF0000"/>
                </a:solidFill>
              </a:rPr>
              <a:t>[insert diagnosis]</a:t>
            </a:r>
            <a:r>
              <a:rPr lang="en-US" altLang="en-US" dirty="0"/>
              <a:t> bleed longer, not faster.</a:t>
            </a:r>
          </a:p>
          <a:p>
            <a:endParaRPr lang="en-US" altLang="en-US" dirty="0"/>
          </a:p>
        </p:txBody>
      </p:sp>
      <p:pic>
        <p:nvPicPr>
          <p:cNvPr id="6" name="Content Placeholder 5" descr="Diagram&#10;&#10;Description automatically generated">
            <a:extLst>
              <a:ext uri="{FF2B5EF4-FFF2-40B4-BE49-F238E27FC236}">
                <a16:creationId xmlns:a16="http://schemas.microsoft.com/office/drawing/2014/main" id="{05B076CD-A729-43EB-8740-9E2937429A9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C5B72456-BE9E-4EF1-80DB-5B9D6F59F472}"/>
              </a:ext>
            </a:extLst>
          </p:cNvPr>
          <p:cNvSpPr>
            <a:spLocks noGrp="1" noRot="1" noChangeArrowheads="1"/>
          </p:cNvSpPr>
          <p:nvPr>
            <p:ph type="title"/>
          </p:nvPr>
        </p:nvSpPr>
        <p:spPr/>
        <p:txBody>
          <a:bodyPr>
            <a:normAutofit/>
          </a:bodyPr>
          <a:lstStyle/>
          <a:p>
            <a:r>
              <a:rPr lang="en-US" dirty="0"/>
              <a:t>Bleeding Disorder Symptoms</a:t>
            </a:r>
          </a:p>
        </p:txBody>
      </p:sp>
      <p:sp>
        <p:nvSpPr>
          <p:cNvPr id="3" name="Content Placeholder 2">
            <a:extLst>
              <a:ext uri="{FF2B5EF4-FFF2-40B4-BE49-F238E27FC236}">
                <a16:creationId xmlns:a16="http://schemas.microsoft.com/office/drawing/2014/main" id="{EE18D41D-DFD2-44E0-9DF3-26AC58B1A662}"/>
              </a:ext>
            </a:extLst>
          </p:cNvPr>
          <p:cNvSpPr>
            <a:spLocks noGrp="1"/>
          </p:cNvSpPr>
          <p:nvPr>
            <p:ph sz="half" idx="1"/>
          </p:nvPr>
        </p:nvSpPr>
        <p:spPr/>
        <p:txBody>
          <a:bodyPr>
            <a:normAutofit fontScale="92500"/>
          </a:bodyPr>
          <a:lstStyle/>
          <a:p>
            <a:pPr marL="457200" indent="-457200">
              <a:lnSpc>
                <a:spcPct val="120000"/>
              </a:lnSpc>
              <a:buFont typeface="Arial" panose="020B0604020202020204" pitchFamily="34" charset="0"/>
              <a:buChar char="•"/>
            </a:pPr>
            <a:r>
              <a:rPr lang="en-US" altLang="en-US" sz="1600" dirty="0"/>
              <a:t>Nose bleeds</a:t>
            </a:r>
          </a:p>
          <a:p>
            <a:pPr marL="457200" indent="-457200">
              <a:lnSpc>
                <a:spcPct val="120000"/>
              </a:lnSpc>
              <a:buFont typeface="Arial" panose="020B0604020202020204" pitchFamily="34" charset="0"/>
              <a:buChar char="•"/>
            </a:pPr>
            <a:r>
              <a:rPr lang="en-US" altLang="en-US" sz="1600" dirty="0"/>
              <a:t>Prolonged bleeding from cuts</a:t>
            </a:r>
          </a:p>
          <a:p>
            <a:pPr marL="457200" indent="-457200">
              <a:lnSpc>
                <a:spcPct val="120000"/>
              </a:lnSpc>
              <a:buFont typeface="Arial" panose="020B0604020202020204" pitchFamily="34" charset="0"/>
              <a:buChar char="•"/>
            </a:pPr>
            <a:r>
              <a:rPr lang="en-US" altLang="en-US" sz="1600" dirty="0"/>
              <a:t>Blood in the urine</a:t>
            </a:r>
          </a:p>
          <a:p>
            <a:pPr marL="457200" indent="-457200">
              <a:lnSpc>
                <a:spcPct val="120000"/>
              </a:lnSpc>
              <a:buFont typeface="Arial" panose="020B0604020202020204" pitchFamily="34" charset="0"/>
              <a:buChar char="•"/>
            </a:pPr>
            <a:r>
              <a:rPr lang="en-US" altLang="en-US" sz="1600" dirty="0"/>
              <a:t>Blood in stool (indicated by black stools)</a:t>
            </a:r>
          </a:p>
          <a:p>
            <a:pPr marL="457200" indent="-457200">
              <a:lnSpc>
                <a:spcPct val="120000"/>
              </a:lnSpc>
              <a:buFont typeface="Arial" panose="020B0604020202020204" pitchFamily="34" charset="0"/>
              <a:buChar char="•"/>
            </a:pPr>
            <a:r>
              <a:rPr lang="en-US" altLang="en-US" sz="1600" dirty="0"/>
              <a:t>Large bruises</a:t>
            </a:r>
          </a:p>
          <a:p>
            <a:pPr marL="457200" indent="-457200">
              <a:lnSpc>
                <a:spcPct val="120000"/>
              </a:lnSpc>
              <a:buFont typeface="Arial" panose="020B0604020202020204" pitchFamily="34" charset="0"/>
              <a:buChar char="•"/>
            </a:pPr>
            <a:r>
              <a:rPr lang="en-US" altLang="en-US" sz="1600" dirty="0"/>
              <a:t>Hematomas (lumps that usually happen after a bruise or a bleed)</a:t>
            </a:r>
          </a:p>
          <a:p>
            <a:pPr marL="457200" indent="-457200">
              <a:lnSpc>
                <a:spcPct val="120000"/>
              </a:lnSpc>
              <a:buFont typeface="Arial" panose="020B0604020202020204" pitchFamily="34" charset="0"/>
              <a:buChar char="•"/>
            </a:pPr>
            <a:r>
              <a:rPr lang="en-US" altLang="en-US" sz="1600" dirty="0"/>
              <a:t>Gum bleeds</a:t>
            </a:r>
          </a:p>
          <a:p>
            <a:pPr marL="457200" indent="-457200">
              <a:lnSpc>
                <a:spcPct val="120000"/>
              </a:lnSpc>
              <a:buFont typeface="Arial" panose="020B0604020202020204" pitchFamily="34" charset="0"/>
              <a:buChar char="•"/>
            </a:pPr>
            <a:r>
              <a:rPr lang="en-US" altLang="en-US" sz="1600" dirty="0"/>
              <a:t>Joint bleeds (watch for swelling/heat)</a:t>
            </a:r>
          </a:p>
          <a:p>
            <a:pPr marL="457200" indent="-457200">
              <a:lnSpc>
                <a:spcPct val="120000"/>
              </a:lnSpc>
              <a:buFont typeface="Arial" panose="020B0604020202020204" pitchFamily="34" charset="0"/>
              <a:buChar char="•"/>
            </a:pPr>
            <a:r>
              <a:rPr lang="en-US" altLang="en-US" sz="1600" dirty="0"/>
              <a:t>Muscle bleeds (watch for swelling/heat)</a:t>
            </a:r>
          </a:p>
          <a:p>
            <a:pPr marL="457200" indent="-457200">
              <a:lnSpc>
                <a:spcPct val="120000"/>
              </a:lnSpc>
              <a:buFont typeface="Arial" panose="020B0604020202020204" pitchFamily="34" charset="0"/>
              <a:buChar char="•"/>
            </a:pPr>
            <a:r>
              <a:rPr lang="en-US" altLang="en-US" sz="1600" dirty="0"/>
              <a:t>Heavy menstrual bleeding</a:t>
            </a:r>
          </a:p>
          <a:p>
            <a:pPr marL="457200" indent="-457200">
              <a:lnSpc>
                <a:spcPct val="120000"/>
              </a:lnSpc>
              <a:buFont typeface="Arial" panose="020B0604020202020204" pitchFamily="34" charset="0"/>
              <a:buChar char="•"/>
            </a:pPr>
            <a:endParaRPr lang="en-US" sz="1600" dirty="0"/>
          </a:p>
        </p:txBody>
      </p:sp>
      <p:pic>
        <p:nvPicPr>
          <p:cNvPr id="10" name="Content Placeholder 6">
            <a:extLst>
              <a:ext uri="{FF2B5EF4-FFF2-40B4-BE49-F238E27FC236}">
                <a16:creationId xmlns:a16="http://schemas.microsoft.com/office/drawing/2014/main" id="{8F31BCBE-AFE5-40E5-BB4E-034C3B83112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866900"/>
            <a:ext cx="4038600" cy="4038600"/>
          </a:xfrm>
        </p:spPr>
      </p:pic>
      <p:sp>
        <p:nvSpPr>
          <p:cNvPr id="2" name="Slide Number Placeholder 1">
            <a:extLst>
              <a:ext uri="{FF2B5EF4-FFF2-40B4-BE49-F238E27FC236}">
                <a16:creationId xmlns:a16="http://schemas.microsoft.com/office/drawing/2014/main" id="{1913ED18-731D-4070-9C1B-404E6CF0158F}"/>
              </a:ext>
            </a:extLst>
          </p:cNvPr>
          <p:cNvSpPr>
            <a:spLocks noGrp="1"/>
          </p:cNvSpPr>
          <p:nvPr>
            <p:ph type="sldNum" sz="quarter" idx="12"/>
          </p:nvPr>
        </p:nvSpPr>
        <p:spPr/>
        <p:txBody>
          <a:bodyPr/>
          <a:lstStyle/>
          <a:p>
            <a:fld id="{2D59618C-1747-42A0-95EA-CE94784C3CC1}" type="slidenum">
              <a:rPr lang="en-US" smtClean="0"/>
              <a:pPr/>
              <a:t>6</a:t>
            </a:fld>
            <a:endParaRPr lang="en-US" dirty="0"/>
          </a:p>
        </p:txBody>
      </p:sp>
      <p:sp>
        <p:nvSpPr>
          <p:cNvPr id="4" name="TextBox 3">
            <a:extLst>
              <a:ext uri="{FF2B5EF4-FFF2-40B4-BE49-F238E27FC236}">
                <a16:creationId xmlns:a16="http://schemas.microsoft.com/office/drawing/2014/main" id="{ADF8921A-D9B4-474E-AD19-33562B79CE63}"/>
              </a:ext>
            </a:extLst>
          </p:cNvPr>
          <p:cNvSpPr txBox="1"/>
          <p:nvPr/>
        </p:nvSpPr>
        <p:spPr>
          <a:xfrm>
            <a:off x="1371600" y="6118543"/>
            <a:ext cx="7315200" cy="646331"/>
          </a:xfrm>
          <a:prstGeom prst="rect">
            <a:avLst/>
          </a:prstGeom>
          <a:noFill/>
        </p:spPr>
        <p:txBody>
          <a:bodyPr wrap="square" rtlCol="0">
            <a:spAutoFit/>
          </a:bodyPr>
          <a:lstStyle/>
          <a:p>
            <a:r>
              <a:rPr lang="en-US" altLang="en-US" sz="1200" i="1" dirty="0">
                <a:latin typeface="Arial" panose="020B0604020202020204" pitchFamily="34" charset="0"/>
                <a:cs typeface="Arial" panose="020B0604020202020204" pitchFamily="34" charset="0"/>
              </a:rPr>
              <a:t>*For more detailed information about bleeding disorder symptoms, please go to </a:t>
            </a:r>
            <a:r>
              <a:rPr lang="en-US" altLang="en-US" sz="1200" i="1" dirty="0">
                <a:latin typeface="Arial" panose="020B0604020202020204" pitchFamily="34" charset="0"/>
                <a:cs typeface="Arial" panose="020B0604020202020204" pitchFamily="34" charset="0"/>
                <a:hlinkClick r:id="rId5"/>
              </a:rPr>
              <a:t>www.hfalearning.org</a:t>
            </a:r>
            <a:r>
              <a:rPr lang="en-US" altLang="en-US" sz="1200" i="1" dirty="0">
                <a:latin typeface="Arial" panose="020B0604020202020204" pitchFamily="34" charset="0"/>
                <a:cs typeface="Arial" panose="020B0604020202020204" pitchFamily="34" charset="0"/>
              </a:rPr>
              <a:t> and take the General Symptoms of Bleeding Disorders course in the Knowledge Park.</a:t>
            </a:r>
          </a:p>
          <a:p>
            <a:endParaRPr lang="en-US" sz="1200" dirty="0">
              <a:latin typeface="Arial" panose="020B0604020202020204" pitchFamily="34" charset="0"/>
              <a:cs typeface="Arial" panose="020B0604020202020204" pitchFamily="34" charset="0"/>
            </a:endParaRPr>
          </a:p>
        </p:txBody>
      </p:sp>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itle 1">
            <a:extLst>
              <a:ext uri="{FF2B5EF4-FFF2-40B4-BE49-F238E27FC236}">
                <a16:creationId xmlns:a16="http://schemas.microsoft.com/office/drawing/2014/main" id="{1ED1A43B-5C64-4B7A-9916-2F5900622B8E}"/>
              </a:ext>
            </a:extLst>
          </p:cNvPr>
          <p:cNvSpPr>
            <a:spLocks noGrp="1"/>
          </p:cNvSpPr>
          <p:nvPr>
            <p:ph type="title"/>
          </p:nvPr>
        </p:nvSpPr>
        <p:spPr/>
        <p:txBody>
          <a:bodyPr/>
          <a:lstStyle/>
          <a:p>
            <a:pPr algn="l" eaLnBrk="1" hangingPunct="1"/>
            <a:r>
              <a:rPr lang="en-US" altLang="en-US" sz="3000" dirty="0"/>
              <a:t>Types of Bleeds</a:t>
            </a:r>
          </a:p>
        </p:txBody>
      </p:sp>
      <p:sp>
        <p:nvSpPr>
          <p:cNvPr id="36869" name="Content Placeholder 2">
            <a:extLst>
              <a:ext uri="{FF2B5EF4-FFF2-40B4-BE49-F238E27FC236}">
                <a16:creationId xmlns:a16="http://schemas.microsoft.com/office/drawing/2014/main" id="{E9AA4B85-4257-49DC-A63C-E5DF1BF9D947}"/>
              </a:ext>
            </a:extLst>
          </p:cNvPr>
          <p:cNvSpPr>
            <a:spLocks noGrp="1"/>
          </p:cNvSpPr>
          <p:nvPr>
            <p:ph idx="1"/>
          </p:nvPr>
        </p:nvSpPr>
        <p:spPr/>
        <p:txBody>
          <a:bodyPr/>
          <a:lstStyle/>
          <a:p>
            <a:pPr marL="0" indent="0">
              <a:buNone/>
            </a:pPr>
            <a:r>
              <a:rPr lang="en-US" altLang="en-US" sz="2400" dirty="0"/>
              <a:t>Let’s talk about some common types of bleeds and what to watch for and do when they happen. We’ll be talking about the following types of bleeds:</a:t>
            </a:r>
          </a:p>
          <a:p>
            <a:pPr marL="342900" indent="-342900">
              <a:buFont typeface="Wingdings" panose="05000000000000000000" pitchFamily="2" charset="2"/>
              <a:buChar char="§"/>
            </a:pPr>
            <a:r>
              <a:rPr lang="en-US" altLang="en-US" sz="2400" dirty="0"/>
              <a:t>Joint</a:t>
            </a:r>
          </a:p>
          <a:p>
            <a:pPr marL="342900" indent="-342900">
              <a:buFont typeface="Wingdings" panose="05000000000000000000" pitchFamily="2" charset="2"/>
              <a:buChar char="§"/>
            </a:pPr>
            <a:r>
              <a:rPr lang="en-US" altLang="en-US" sz="2400" dirty="0"/>
              <a:t>Muscle/soft tissue</a:t>
            </a:r>
          </a:p>
          <a:p>
            <a:pPr marL="342900" indent="-342900">
              <a:buFont typeface="Wingdings" panose="05000000000000000000" pitchFamily="2" charset="2"/>
              <a:buChar char="§"/>
            </a:pPr>
            <a:r>
              <a:rPr lang="en-US" altLang="en-US" sz="2400" dirty="0"/>
              <a:t>Heavy menstrual bleeding</a:t>
            </a:r>
          </a:p>
          <a:p>
            <a:pPr marL="342900" indent="-342900">
              <a:buFont typeface="Wingdings" panose="05000000000000000000" pitchFamily="2" charset="2"/>
              <a:buChar char="§"/>
            </a:pPr>
            <a:r>
              <a:rPr lang="en-US" altLang="en-US" sz="2400" dirty="0"/>
              <a:t>Others: mouth, nose, scrapes, minor cuts</a:t>
            </a:r>
          </a:p>
          <a:p>
            <a:pPr marL="342900" indent="-342900"/>
            <a:endParaRPr lang="en-US" altLang="en-US" dirty="0"/>
          </a:p>
        </p:txBody>
      </p:sp>
      <p:sp>
        <p:nvSpPr>
          <p:cNvPr id="2" name="Slide Number Placeholder 1">
            <a:extLst>
              <a:ext uri="{FF2B5EF4-FFF2-40B4-BE49-F238E27FC236}">
                <a16:creationId xmlns:a16="http://schemas.microsoft.com/office/drawing/2014/main" id="{D7E9EDE8-34D8-46CD-8FA7-EE94DC9523BE}"/>
              </a:ext>
            </a:extLst>
          </p:cNvPr>
          <p:cNvSpPr>
            <a:spLocks noGrp="1"/>
          </p:cNvSpPr>
          <p:nvPr>
            <p:ph type="sldNum" sz="quarter" idx="10"/>
          </p:nvPr>
        </p:nvSpPr>
        <p:spPr/>
        <p:txBody>
          <a:bodyPr/>
          <a:lstStyle/>
          <a:p>
            <a:fld id="{2D59618C-1747-42A0-95EA-CE94784C3CC1}"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itle 1">
            <a:extLst>
              <a:ext uri="{FF2B5EF4-FFF2-40B4-BE49-F238E27FC236}">
                <a16:creationId xmlns:a16="http://schemas.microsoft.com/office/drawing/2014/main" id="{5F0BD1C9-B71B-43FF-9EAE-FD52483B3DB6}"/>
              </a:ext>
            </a:extLst>
          </p:cNvPr>
          <p:cNvSpPr>
            <a:spLocks noGrp="1"/>
          </p:cNvSpPr>
          <p:nvPr>
            <p:ph type="title"/>
          </p:nvPr>
        </p:nvSpPr>
        <p:spPr/>
        <p:txBody>
          <a:bodyPr/>
          <a:lstStyle/>
          <a:p>
            <a:r>
              <a:rPr lang="en-US" altLang="en-US"/>
              <a:t>Joint Bleeding</a:t>
            </a:r>
            <a:endParaRPr lang="en-US" altLang="en-US" dirty="0"/>
          </a:p>
        </p:txBody>
      </p:sp>
      <p:sp>
        <p:nvSpPr>
          <p:cNvPr id="3" name="Content Placeholder 2">
            <a:extLst>
              <a:ext uri="{FF2B5EF4-FFF2-40B4-BE49-F238E27FC236}">
                <a16:creationId xmlns:a16="http://schemas.microsoft.com/office/drawing/2014/main" id="{17FC8ADF-E0DE-4FD7-B722-C1053F9CA549}"/>
              </a:ext>
            </a:extLst>
          </p:cNvPr>
          <p:cNvSpPr>
            <a:spLocks noGrp="1"/>
          </p:cNvSpPr>
          <p:nvPr>
            <p:ph sz="half" idx="1"/>
          </p:nvPr>
        </p:nvSpPr>
        <p:spPr/>
        <p:txBody>
          <a:bodyPr>
            <a:normAutofit fontScale="92500" lnSpcReduction="10000"/>
          </a:bodyPr>
          <a:lstStyle/>
          <a:p>
            <a:r>
              <a:rPr lang="en-US" sz="1400" dirty="0"/>
              <a:t>Early signs of joint bleeding include bubbling, tingling and heat at the joint. (This is the best time to start treatment.)</a:t>
            </a:r>
          </a:p>
          <a:p>
            <a:r>
              <a:rPr lang="en-US" sz="1400" dirty="0"/>
              <a:t>Swelling and pain set in.</a:t>
            </a:r>
          </a:p>
          <a:p>
            <a:r>
              <a:rPr lang="en-US" sz="1400" dirty="0"/>
              <a:t>As the joint swells, it feels heavy or tight, and range of motion is limited  </a:t>
            </a:r>
          </a:p>
          <a:p>
            <a:pPr>
              <a:buClr>
                <a:schemeClr val="tx1">
                  <a:lumMod val="95000"/>
                  <a:lumOff val="5000"/>
                </a:schemeClr>
              </a:buClr>
            </a:pPr>
            <a:r>
              <a:rPr lang="en-US" sz="1400" dirty="0">
                <a:solidFill>
                  <a:srgbClr val="FF0000"/>
                </a:solidFill>
              </a:rPr>
              <a:t>[teen’s name] </a:t>
            </a:r>
            <a:r>
              <a:rPr lang="en-US" sz="1400" dirty="0"/>
              <a:t>may not be able to bear weight or move a limb.</a:t>
            </a:r>
          </a:p>
          <a:p>
            <a:r>
              <a:rPr lang="en-US" sz="1400" dirty="0"/>
              <a:t>Knees, ankles, and elbows are most often affected.</a:t>
            </a:r>
          </a:p>
          <a:p>
            <a:r>
              <a:rPr lang="en-US" sz="1400" dirty="0"/>
              <a:t>Watch for swelling, heat at the affected joint, and </a:t>
            </a:r>
            <a:r>
              <a:rPr lang="en-US" sz="1400" dirty="0">
                <a:solidFill>
                  <a:srgbClr val="FF0000"/>
                </a:solidFill>
              </a:rPr>
              <a:t>[teen’s name] </a:t>
            </a:r>
            <a:r>
              <a:rPr lang="en-US" sz="1400" dirty="0"/>
              <a:t>favoring or being unable to use the joint.</a:t>
            </a:r>
          </a:p>
          <a:p>
            <a:r>
              <a:rPr lang="en-US" sz="1400" dirty="0"/>
              <a:t>WHAT TO DO: elevate the joint and apply ice and compression. Contact parent/guardian. If a plan is in place, provide treatment.</a:t>
            </a:r>
          </a:p>
          <a:p>
            <a:r>
              <a:rPr lang="en-US" sz="1400" dirty="0"/>
              <a:t>KEY POINT: </a:t>
            </a:r>
            <a:r>
              <a:rPr lang="en-US" sz="1400" dirty="0">
                <a:solidFill>
                  <a:srgbClr val="FF0000"/>
                </a:solidFill>
              </a:rPr>
              <a:t>[teen’s name] </a:t>
            </a:r>
            <a:r>
              <a:rPr lang="en-US" sz="1400" dirty="0"/>
              <a:t>can feel a joint bleed LONG before anyone sees any outward symptoms.</a:t>
            </a:r>
          </a:p>
        </p:txBody>
      </p:sp>
      <p:sp>
        <p:nvSpPr>
          <p:cNvPr id="8" name="Content Placeholder 7">
            <a:extLst>
              <a:ext uri="{FF2B5EF4-FFF2-40B4-BE49-F238E27FC236}">
                <a16:creationId xmlns:a16="http://schemas.microsoft.com/office/drawing/2014/main" id="{1CD62305-C9B5-4614-AD1A-574F4CBC0B54}"/>
              </a:ext>
            </a:extLst>
          </p:cNvPr>
          <p:cNvSpPr>
            <a:spLocks noGrp="1"/>
          </p:cNvSpPr>
          <p:nvPr>
            <p:ph sz="half" idx="2"/>
          </p:nvPr>
        </p:nvSpPr>
        <p:spPr/>
        <p:txBody>
          <a:bodyPr>
            <a:normAutofit fontScale="92500" lnSpcReduction="10000"/>
          </a:bodyPr>
          <a:lstStyle/>
          <a:p>
            <a:r>
              <a:rPr lang="en-US" dirty="0">
                <a:solidFill>
                  <a:srgbClr val="FF0000"/>
                </a:solidFill>
              </a:rPr>
              <a:t>[Insert a photo of teen here.]</a:t>
            </a:r>
          </a:p>
        </p:txBody>
      </p:sp>
      <p:sp>
        <p:nvSpPr>
          <p:cNvPr id="2" name="Slide Number Placeholder 1">
            <a:extLst>
              <a:ext uri="{FF2B5EF4-FFF2-40B4-BE49-F238E27FC236}">
                <a16:creationId xmlns:a16="http://schemas.microsoft.com/office/drawing/2014/main" id="{0A632EA9-C0F1-4541-B65D-9CBCE438CF16}"/>
              </a:ext>
            </a:extLst>
          </p:cNvPr>
          <p:cNvSpPr>
            <a:spLocks noGrp="1"/>
          </p:cNvSpPr>
          <p:nvPr>
            <p:ph type="sldNum" sz="quarter" idx="12"/>
          </p:nvPr>
        </p:nvSpPr>
        <p:spPr/>
        <p:txBody>
          <a:bodyPr/>
          <a:lstStyle/>
          <a:p>
            <a:fld id="{2D59618C-1747-42A0-95EA-CE94784C3CC1}" type="slidenum">
              <a:rPr lang="en-US" smtClean="0"/>
              <a:pPr/>
              <a:t>8</a:t>
            </a:fld>
            <a:endParaRPr lang="en-US" dirty="0"/>
          </a:p>
        </p:txBody>
      </p:sp>
    </p:spTree>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5264D4-3B2B-48AB-9418-AA682CBBAC39}"/>
              </a:ext>
            </a:extLst>
          </p:cNvPr>
          <p:cNvSpPr>
            <a:spLocks noGrp="1"/>
          </p:cNvSpPr>
          <p:nvPr>
            <p:ph type="title"/>
          </p:nvPr>
        </p:nvSpPr>
        <p:spPr/>
        <p:txBody>
          <a:bodyPr>
            <a:normAutofit/>
          </a:bodyPr>
          <a:lstStyle/>
          <a:p>
            <a:r>
              <a:rPr lang="en-US" altLang="en-US" dirty="0"/>
              <a:t>Muscle/Soft Tissue Bleeds</a:t>
            </a:r>
            <a:endParaRPr lang="en-US" dirty="0"/>
          </a:p>
        </p:txBody>
      </p:sp>
      <p:sp>
        <p:nvSpPr>
          <p:cNvPr id="4" name="Content Placeholder 3">
            <a:extLst>
              <a:ext uri="{FF2B5EF4-FFF2-40B4-BE49-F238E27FC236}">
                <a16:creationId xmlns:a16="http://schemas.microsoft.com/office/drawing/2014/main" id="{0E868F18-AC8D-4A63-80BC-94BC6E57F7F6}"/>
              </a:ext>
            </a:extLst>
          </p:cNvPr>
          <p:cNvSpPr>
            <a:spLocks noGrp="1"/>
          </p:cNvSpPr>
          <p:nvPr>
            <p:ph sz="half" idx="1"/>
          </p:nvPr>
        </p:nvSpPr>
        <p:spPr>
          <a:xfrm>
            <a:off x="457200" y="1752601"/>
            <a:ext cx="4191002" cy="4267200"/>
          </a:xfrm>
        </p:spPr>
        <p:txBody>
          <a:bodyPr>
            <a:normAutofit/>
          </a:bodyPr>
          <a:lstStyle/>
          <a:p>
            <a:pPr marL="233363" indent="-233363">
              <a:lnSpc>
                <a:spcPct val="120000"/>
              </a:lnSpc>
              <a:spcBef>
                <a:spcPts val="0"/>
              </a:spcBef>
              <a:spcAft>
                <a:spcPts val="300"/>
              </a:spcAft>
              <a:buFont typeface="Arial" panose="020B0604020202020204" pitchFamily="34" charset="0"/>
              <a:buChar char="•"/>
            </a:pPr>
            <a:r>
              <a:rPr lang="en-US" altLang="en-US" sz="1200" dirty="0"/>
              <a:t>Signs and symptoms very similar to joint bleeding, but also can include tightness and/or shininess of skin </a:t>
            </a:r>
          </a:p>
          <a:p>
            <a:pPr marL="233363" indent="-233363">
              <a:lnSpc>
                <a:spcPct val="120000"/>
              </a:lnSpc>
              <a:spcBef>
                <a:spcPts val="0"/>
              </a:spcBef>
              <a:spcAft>
                <a:spcPts val="300"/>
              </a:spcAft>
              <a:buFont typeface="Arial" panose="020B0604020202020204" pitchFamily="34" charset="0"/>
              <a:buChar char="•"/>
            </a:pPr>
            <a:r>
              <a:rPr lang="en-US" altLang="en-US" sz="1200" dirty="0"/>
              <a:t>Usually happens in arms and legs but can happen anywhere in the body</a:t>
            </a:r>
          </a:p>
          <a:p>
            <a:pPr marL="233363" indent="-233363">
              <a:lnSpc>
                <a:spcPct val="120000"/>
              </a:lnSpc>
              <a:spcBef>
                <a:spcPts val="0"/>
              </a:spcBef>
              <a:spcAft>
                <a:spcPts val="300"/>
              </a:spcAft>
              <a:buFont typeface="Arial" panose="020B0604020202020204" pitchFamily="34" charset="0"/>
              <a:buChar char="•"/>
            </a:pPr>
            <a:r>
              <a:rPr lang="en-US" altLang="en-US" sz="1200" dirty="0"/>
              <a:t>Significant blood loss can happen quickly, and compartment syndrome is a risk</a:t>
            </a:r>
          </a:p>
          <a:p>
            <a:pPr marL="233363" indent="-233363">
              <a:lnSpc>
                <a:spcPct val="120000"/>
              </a:lnSpc>
              <a:spcBef>
                <a:spcPts val="0"/>
              </a:spcBef>
              <a:spcAft>
                <a:spcPts val="300"/>
              </a:spcAft>
              <a:buFont typeface="Arial" panose="020B0604020202020204" pitchFamily="34" charset="0"/>
              <a:buChar char="•"/>
            </a:pPr>
            <a:r>
              <a:rPr lang="en-US" altLang="en-US" sz="1200" dirty="0"/>
              <a:t>Leg, thigh, calf, forearm and groin most affected areas</a:t>
            </a:r>
          </a:p>
          <a:p>
            <a:pPr marL="233363" indent="-233363">
              <a:lnSpc>
                <a:spcPct val="120000"/>
              </a:lnSpc>
              <a:spcBef>
                <a:spcPts val="0"/>
              </a:spcBef>
              <a:spcAft>
                <a:spcPts val="300"/>
              </a:spcAft>
              <a:buFont typeface="Arial" panose="020B0604020202020204" pitchFamily="34" charset="0"/>
              <a:buChar char="•"/>
            </a:pPr>
            <a:r>
              <a:rPr lang="en-US" altLang="en-US" sz="1200" dirty="0"/>
              <a:t>Soft tissue bleeding is primarily characterized by bruising and hematomas (raised bruises)</a:t>
            </a:r>
          </a:p>
          <a:p>
            <a:pPr marL="233363" indent="-233363">
              <a:lnSpc>
                <a:spcPct val="120000"/>
              </a:lnSpc>
              <a:spcBef>
                <a:spcPts val="0"/>
              </a:spcBef>
              <a:spcAft>
                <a:spcPts val="300"/>
              </a:spcAft>
              <a:buFont typeface="Arial" panose="020B0604020202020204" pitchFamily="34" charset="0"/>
              <a:buChar char="•"/>
            </a:pPr>
            <a:r>
              <a:rPr lang="en-US" altLang="en-US" sz="1200" dirty="0"/>
              <a:t>Many teens with a bleeding disorder may have significant bruising all over their bodies</a:t>
            </a:r>
          </a:p>
          <a:p>
            <a:pPr marL="233363" indent="-233363">
              <a:lnSpc>
                <a:spcPct val="120000"/>
              </a:lnSpc>
              <a:spcBef>
                <a:spcPts val="0"/>
              </a:spcBef>
              <a:spcAft>
                <a:spcPts val="300"/>
              </a:spcAft>
              <a:buFont typeface="Arial" panose="020B0604020202020204" pitchFamily="34" charset="0"/>
              <a:buChar char="•"/>
            </a:pPr>
            <a:r>
              <a:rPr lang="en-US" altLang="en-US" sz="1200" b="1" dirty="0"/>
              <a:t>WHAT TO DO: </a:t>
            </a:r>
            <a:r>
              <a:rPr lang="en-US" altLang="en-US" sz="1200" dirty="0"/>
              <a:t>Elevate the area if possible, apply ice and compression, and contact parent/guardian. If a plan is in place, provide treatment if warranted.</a:t>
            </a:r>
          </a:p>
          <a:p>
            <a:pPr marL="233363" indent="-233363">
              <a:lnSpc>
                <a:spcPct val="120000"/>
              </a:lnSpc>
              <a:spcBef>
                <a:spcPts val="0"/>
              </a:spcBef>
              <a:spcAft>
                <a:spcPts val="300"/>
              </a:spcAft>
              <a:buFont typeface="Arial" panose="020B0604020202020204" pitchFamily="34" charset="0"/>
              <a:buChar char="•"/>
            </a:pPr>
            <a:r>
              <a:rPr lang="en-US" altLang="en-US" sz="1200" b="1" dirty="0"/>
              <a:t>KEY POINT: </a:t>
            </a:r>
            <a:r>
              <a:rPr lang="en-US" sz="1200" dirty="0">
                <a:solidFill>
                  <a:srgbClr val="FF0000"/>
                </a:solidFill>
              </a:rPr>
              <a:t>[teen’s name]</a:t>
            </a:r>
            <a:r>
              <a:rPr lang="en-US" altLang="en-US" sz="1200" dirty="0"/>
              <a:t> can feel a muscle or soft tissue bleed LONG before anyone sees any outward symptoms.</a:t>
            </a:r>
          </a:p>
        </p:txBody>
      </p:sp>
      <p:sp>
        <p:nvSpPr>
          <p:cNvPr id="2" name="Slide Number Placeholder 1">
            <a:extLst>
              <a:ext uri="{FF2B5EF4-FFF2-40B4-BE49-F238E27FC236}">
                <a16:creationId xmlns:a16="http://schemas.microsoft.com/office/drawing/2014/main" id="{9B099509-DD46-410E-AE77-0ACF38B02BDD}"/>
              </a:ext>
            </a:extLst>
          </p:cNvPr>
          <p:cNvSpPr>
            <a:spLocks noGrp="1"/>
          </p:cNvSpPr>
          <p:nvPr>
            <p:ph type="sldNum" sz="quarter" idx="12"/>
          </p:nvPr>
        </p:nvSpPr>
        <p:spPr/>
        <p:txBody>
          <a:bodyPr/>
          <a:lstStyle/>
          <a:p>
            <a:fld id="{2D59618C-1747-42A0-95EA-CE94784C3CC1}" type="slidenum">
              <a:rPr lang="en-US" smtClean="0"/>
              <a:pPr/>
              <a:t>9</a:t>
            </a:fld>
            <a:endParaRPr lang="en-US" dirty="0"/>
          </a:p>
        </p:txBody>
      </p:sp>
      <p:sp>
        <p:nvSpPr>
          <p:cNvPr id="7" name="Content Placeholder 6">
            <a:extLst>
              <a:ext uri="{FF2B5EF4-FFF2-40B4-BE49-F238E27FC236}">
                <a16:creationId xmlns:a16="http://schemas.microsoft.com/office/drawing/2014/main" id="{77CBC616-A8E5-4016-8850-34D488C751B6}"/>
              </a:ext>
            </a:extLst>
          </p:cNvPr>
          <p:cNvSpPr>
            <a:spLocks noGrp="1"/>
          </p:cNvSpPr>
          <p:nvPr>
            <p:ph sz="half" idx="2"/>
          </p:nvPr>
        </p:nvSpPr>
        <p:spPr/>
        <p:txBody>
          <a:bodyPr/>
          <a:lstStyle/>
          <a:p>
            <a:endParaRPr lang="en-US" dirty="0"/>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HFA">
      <a:dk1>
        <a:sysClr val="windowText" lastClr="000000"/>
      </a:dk1>
      <a:lt1>
        <a:sysClr val="window" lastClr="FFFFFF"/>
      </a:lt1>
      <a:dk2>
        <a:srgbClr val="00355F"/>
      </a:dk2>
      <a:lt2>
        <a:srgbClr val="FFFFFF"/>
      </a:lt2>
      <a:accent1>
        <a:srgbClr val="00355F"/>
      </a:accent1>
      <a:accent2>
        <a:srgbClr val="B32317"/>
      </a:accent2>
      <a:accent3>
        <a:srgbClr val="A2C73A"/>
      </a:accent3>
      <a:accent4>
        <a:srgbClr val="633393"/>
      </a:accent4>
      <a:accent5>
        <a:srgbClr val="4E84C4"/>
      </a:accent5>
      <a:accent6>
        <a:srgbClr val="E67325"/>
      </a:accent6>
      <a:hlink>
        <a:srgbClr val="4E84C4"/>
      </a:hlink>
      <a:folHlink>
        <a:srgbClr val="7F7F7F"/>
      </a:folHlink>
    </a:clrScheme>
    <a:fontScheme name="HFA">
      <a:majorFont>
        <a:latin typeface="Gotham Bold"/>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6CBC48894C2F49AC1DA721D09DA2D5" ma:contentTypeVersion="15" ma:contentTypeDescription="Create a new document." ma:contentTypeScope="" ma:versionID="ccc193fe7a784d0d71330455297b7a60">
  <xsd:schema xmlns:xsd="http://www.w3.org/2001/XMLSchema" xmlns:xs="http://www.w3.org/2001/XMLSchema" xmlns:p="http://schemas.microsoft.com/office/2006/metadata/properties" xmlns:ns2="a5cd3868-87fe-4be8-8b39-e213f4a10a15" xmlns:ns3="94612655-9ecc-4f29-a16d-a1119ef7c23a" targetNamespace="http://schemas.microsoft.com/office/2006/metadata/properties" ma:root="true" ma:fieldsID="e1bbaeeb9014e771b35e16a33e94c351" ns2:_="" ns3:_="">
    <xsd:import namespace="a5cd3868-87fe-4be8-8b39-e213f4a10a15"/>
    <xsd:import namespace="94612655-9ecc-4f29-a16d-a1119ef7c2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cd3868-87fe-4be8-8b39-e213f4a10a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8556a54-2013-4cff-afa9-5fd7b29302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612655-9ecc-4f29-a16d-a1119ef7c23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a95a540-b751-49da-ac8d-ffd409e643eb}" ma:internalName="TaxCatchAll" ma:showField="CatchAllData" ma:web="94612655-9ecc-4f29-a16d-a1119ef7c2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4612655-9ecc-4f29-a16d-a1119ef7c23a" xsi:nil="true"/>
    <lcf76f155ced4ddcb4097134ff3c332f xmlns="a5cd3868-87fe-4be8-8b39-e213f4a10a1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AB5B3B-32DA-4CA1-9828-3E94A5C4F660}">
  <ds:schemaRefs>
    <ds:schemaRef ds:uri="http://schemas.microsoft.com/sharepoint/v3/contenttype/forms"/>
  </ds:schemaRefs>
</ds:datastoreItem>
</file>

<file path=customXml/itemProps2.xml><?xml version="1.0" encoding="utf-8"?>
<ds:datastoreItem xmlns:ds="http://schemas.openxmlformats.org/officeDocument/2006/customXml" ds:itemID="{C0D6EDF7-293F-4D9C-B2EA-31E4F346BB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cd3868-87fe-4be8-8b39-e213f4a10a15"/>
    <ds:schemaRef ds:uri="94612655-9ecc-4f29-a16d-a1119ef7c2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C56C93-F1A1-47A1-844A-25FBFE2C80D7}">
  <ds:schemaRefs>
    <ds:schemaRef ds:uri="94612655-9ecc-4f29-a16d-a1119ef7c23a"/>
    <ds:schemaRef ds:uri="http://purl.org/dc/elements/1.1/"/>
    <ds:schemaRef ds:uri="http://purl.org/dc/dcmitype/"/>
    <ds:schemaRef ds:uri="http://purl.org/dc/terms/"/>
    <ds:schemaRef ds:uri="http://www.w3.org/XML/1998/namespace"/>
    <ds:schemaRef ds:uri="a5cd3868-87fe-4be8-8b39-e213f4a10a15"/>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25534</TotalTime>
  <Words>2909</Words>
  <Application>Microsoft Office PowerPoint</Application>
  <PresentationFormat>On-screen Show (4:3)</PresentationFormat>
  <Paragraphs>329</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Gotham Bold</vt:lpstr>
      <vt:lpstr>Gotham Book</vt:lpstr>
      <vt:lpstr>Gotham Light</vt:lpstr>
      <vt:lpstr>Wingdings</vt:lpstr>
      <vt:lpstr>Office Theme</vt:lpstr>
      <vt:lpstr>PowerPoint Presentation</vt:lpstr>
      <vt:lpstr>[Insert Bleeding Disorder], a Bleeding Disorder, and [Insert Teen’s Name]</vt:lpstr>
      <vt:lpstr>Meet [Insert Teen’s Name]</vt:lpstr>
      <vt:lpstr>What is a bleeding disorder?</vt:lpstr>
      <vt:lpstr>What Does That Mean?</vt:lpstr>
      <vt:lpstr>Bleeding Disorder Symptoms</vt:lpstr>
      <vt:lpstr>Types of Bleeds</vt:lpstr>
      <vt:lpstr>Joint Bleeding</vt:lpstr>
      <vt:lpstr>Muscle/Soft Tissue Bleeds</vt:lpstr>
      <vt:lpstr>Heavy Menstrual Bleeding</vt:lpstr>
      <vt:lpstr>Other Bleeding Episodes</vt:lpstr>
      <vt:lpstr>Life-Threatening Bleeding</vt:lpstr>
      <vt:lpstr>Things to Expect</vt:lpstr>
      <vt:lpstr>Bleeding at School</vt:lpstr>
      <vt:lpstr>When to Call Parents</vt:lpstr>
      <vt:lpstr>What Does This Mean in the School Setting?</vt:lpstr>
      <vt:lpstr>Additional School Information</vt:lpstr>
      <vt:lpstr>Activities</vt:lpstr>
      <vt:lpstr>Treatment Administration</vt:lpstr>
      <vt:lpstr>How Much Do Other Adults Need to Know?</vt:lpstr>
      <vt:lpstr>How Much Do Other Students Need to Know?</vt:lpstr>
      <vt:lpstr>Responsibilities</vt:lpstr>
      <vt:lpstr>Summary</vt:lpstr>
      <vt:lpstr>Conclusions</vt:lpstr>
      <vt:lpstr>PowerPoint Presentation</vt:lpstr>
      <vt:lpstr>Backup slides</vt:lpstr>
      <vt:lpstr>Treatment of Bleeding Episodes</vt:lpstr>
      <vt:lpstr>Prophylaxis (or prophy)</vt:lpstr>
      <vt:lpstr>Degrees of Severity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Kimberly</dc:creator>
  <cp:lastModifiedBy>Heather Case</cp:lastModifiedBy>
  <cp:revision>602</cp:revision>
  <cp:lastPrinted>2013-11-13T04:25:01Z</cp:lastPrinted>
  <dcterms:created xsi:type="dcterms:W3CDTF">2011-09-27T19:06:50Z</dcterms:created>
  <dcterms:modified xsi:type="dcterms:W3CDTF">2022-12-15T15:22:49Z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0x0101003E6CBC48894C2F49AC1DA721D09DA2D5</vt:lpwstr>
  </property>
  <property fmtid="{D5CDD505-2E9C-101B-9397-08002B2CF9AE}" pid="3" name="Order">
    <vt:r8>10758100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